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Lst>
  <p:notesMasterIdLst>
    <p:notesMasterId r:id="rId38"/>
  </p:notesMasterIdLst>
  <p:sldIdLst>
    <p:sldId id="256" r:id="rId2"/>
    <p:sldId id="331" r:id="rId3"/>
    <p:sldId id="333" r:id="rId4"/>
    <p:sldId id="332" r:id="rId5"/>
    <p:sldId id="334" r:id="rId6"/>
    <p:sldId id="335" r:id="rId7"/>
    <p:sldId id="299" r:id="rId8"/>
    <p:sldId id="257" r:id="rId9"/>
    <p:sldId id="311" r:id="rId10"/>
    <p:sldId id="303" r:id="rId11"/>
    <p:sldId id="304" r:id="rId12"/>
    <p:sldId id="301" r:id="rId13"/>
    <p:sldId id="312" r:id="rId14"/>
    <p:sldId id="305" r:id="rId15"/>
    <p:sldId id="308" r:id="rId16"/>
    <p:sldId id="307" r:id="rId17"/>
    <p:sldId id="306" r:id="rId18"/>
    <p:sldId id="309" r:id="rId19"/>
    <p:sldId id="316" r:id="rId20"/>
    <p:sldId id="315" r:id="rId21"/>
    <p:sldId id="330" r:id="rId22"/>
    <p:sldId id="314" r:id="rId23"/>
    <p:sldId id="318" r:id="rId24"/>
    <p:sldId id="317" r:id="rId25"/>
    <p:sldId id="319" r:id="rId26"/>
    <p:sldId id="320" r:id="rId27"/>
    <p:sldId id="321" r:id="rId28"/>
    <p:sldId id="322" r:id="rId29"/>
    <p:sldId id="324" r:id="rId30"/>
    <p:sldId id="327" r:id="rId31"/>
    <p:sldId id="328" r:id="rId32"/>
    <p:sldId id="326" r:id="rId33"/>
    <p:sldId id="325" r:id="rId34"/>
    <p:sldId id="336" r:id="rId35"/>
    <p:sldId id="337" r:id="rId36"/>
    <p:sldId id="302" r:id="rId3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97">
          <p15:clr>
            <a:srgbClr val="9AA0A6"/>
          </p15:clr>
        </p15:guide>
        <p15:guide id="2" orient="horz" pos="270">
          <p15:clr>
            <a:srgbClr val="9AA0A6"/>
          </p15:clr>
        </p15:guide>
        <p15:guide id="3" pos="531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193DF21-8460-46E7-9BDD-9EDC567EE721}">
  <a:tblStyle styleId="{3193DF21-8460-46E7-9BDD-9EDC567EE7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145" d="100"/>
          <a:sy n="145" d="100"/>
        </p:scale>
        <p:origin x="100" y="184"/>
      </p:cViewPr>
      <p:guideLst>
        <p:guide pos="397"/>
        <p:guide orient="horz" pos="270"/>
        <p:guide pos="53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gif>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gif>
</file>

<file path=ppt/media/image25.gif>
</file>

<file path=ppt/media/image26.png>
</file>

<file path=ppt/media/image27.gif>
</file>

<file path=ppt/media/image28.gif>
</file>

<file path=ppt/media/image29.gif>
</file>

<file path=ppt/media/image3.png>
</file>

<file path=ppt/media/image30.png>
</file>

<file path=ppt/media/image31.gif>
</file>

<file path=ppt/media/image32.gif>
</file>

<file path=ppt/media/image33.gif>
</file>

<file path=ppt/media/image34.png>
</file>

<file path=ppt/media/image35.gif>
</file>

<file path=ppt/media/image36.gif>
</file>

<file path=ppt/media/image37.gif>
</file>

<file path=ppt/media/image4.png>
</file>

<file path=ppt/media/image5.png>
</file>

<file path=ppt/media/image6.png>
</file>

<file path=ppt/media/image7.pn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a9e782c71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a9e782c71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57838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a9e782c71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a9e782c71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17493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ab09289ce2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ab09289ce2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331355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66720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40307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62445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0596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09277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ac84fa636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ac84fa636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55600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8941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ac84fa636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ac84fa636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86245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91918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81844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ac84fa636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ac84fa636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87532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11168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77726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94026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88323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66257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30643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64205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1434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4167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88277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35601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40984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76668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9962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1599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19166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1866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7918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ac84fa636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ac84fa636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89270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785121e66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785121e66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48134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1786" y="0"/>
            <a:ext cx="9140432" cy="5143502"/>
          </a:xfrm>
          <a:prstGeom prst="rect">
            <a:avLst/>
          </a:prstGeom>
          <a:noFill/>
          <a:ln>
            <a:noFill/>
          </a:ln>
        </p:spPr>
      </p:pic>
      <p:grpSp>
        <p:nvGrpSpPr>
          <p:cNvPr id="10" name="Google Shape;10;p2"/>
          <p:cNvGrpSpPr/>
          <p:nvPr/>
        </p:nvGrpSpPr>
        <p:grpSpPr>
          <a:xfrm>
            <a:off x="91649" y="0"/>
            <a:ext cx="9052352" cy="4917790"/>
            <a:chOff x="91649" y="0"/>
            <a:chExt cx="9052352" cy="4917790"/>
          </a:xfrm>
        </p:grpSpPr>
        <p:sp>
          <p:nvSpPr>
            <p:cNvPr id="11" name="Google Shape;11;p2"/>
            <p:cNvSpPr/>
            <p:nvPr/>
          </p:nvSpPr>
          <p:spPr>
            <a:xfrm>
              <a:off x="7661825" y="4396025"/>
              <a:ext cx="419749" cy="521766"/>
            </a:xfrm>
            <a:custGeom>
              <a:avLst/>
              <a:gdLst/>
              <a:ahLst/>
              <a:cxnLst/>
              <a:rect l="l" t="t" r="r" b="b"/>
              <a:pathLst>
                <a:path w="19019" h="23749" extrusionOk="0">
                  <a:moveTo>
                    <a:pt x="4149" y="0"/>
                  </a:moveTo>
                  <a:cubicBezTo>
                    <a:pt x="2061" y="0"/>
                    <a:pt x="698" y="1684"/>
                    <a:pt x="1204" y="3925"/>
                  </a:cubicBezTo>
                  <a:cubicBezTo>
                    <a:pt x="1465" y="5079"/>
                    <a:pt x="1962" y="6154"/>
                    <a:pt x="2352" y="7263"/>
                  </a:cubicBezTo>
                  <a:cubicBezTo>
                    <a:pt x="2856" y="8695"/>
                    <a:pt x="2727" y="10069"/>
                    <a:pt x="1951" y="11372"/>
                  </a:cubicBezTo>
                  <a:cubicBezTo>
                    <a:pt x="1635" y="11904"/>
                    <a:pt x="1295" y="12422"/>
                    <a:pt x="961" y="12947"/>
                  </a:cubicBezTo>
                  <a:cubicBezTo>
                    <a:pt x="394" y="13837"/>
                    <a:pt x="95" y="14814"/>
                    <a:pt x="57" y="15871"/>
                  </a:cubicBezTo>
                  <a:cubicBezTo>
                    <a:pt x="0" y="17331"/>
                    <a:pt x="414" y="18050"/>
                    <a:pt x="1343" y="18050"/>
                  </a:cubicBezTo>
                  <a:cubicBezTo>
                    <a:pt x="1721" y="18050"/>
                    <a:pt x="2183" y="17932"/>
                    <a:pt x="2734" y="17696"/>
                  </a:cubicBezTo>
                  <a:cubicBezTo>
                    <a:pt x="4048" y="17136"/>
                    <a:pt x="5285" y="16423"/>
                    <a:pt x="6474" y="15648"/>
                  </a:cubicBezTo>
                  <a:cubicBezTo>
                    <a:pt x="7018" y="15294"/>
                    <a:pt x="7529" y="15124"/>
                    <a:pt x="8029" y="15124"/>
                  </a:cubicBezTo>
                  <a:cubicBezTo>
                    <a:pt x="8613" y="15124"/>
                    <a:pt x="9182" y="15356"/>
                    <a:pt x="9770" y="15794"/>
                  </a:cubicBezTo>
                  <a:cubicBezTo>
                    <a:pt x="11366" y="16986"/>
                    <a:pt x="12836" y="18308"/>
                    <a:pt x="14175" y="19782"/>
                  </a:cubicBezTo>
                  <a:cubicBezTo>
                    <a:pt x="15364" y="21092"/>
                    <a:pt x="16400" y="22556"/>
                    <a:pt x="17908" y="23554"/>
                  </a:cubicBezTo>
                  <a:cubicBezTo>
                    <a:pt x="17964" y="23592"/>
                    <a:pt x="17989" y="23682"/>
                    <a:pt x="18027" y="23748"/>
                  </a:cubicBezTo>
                  <a:lnTo>
                    <a:pt x="18274" y="23748"/>
                  </a:lnTo>
                  <a:cubicBezTo>
                    <a:pt x="18674" y="23655"/>
                    <a:pt x="18924" y="23408"/>
                    <a:pt x="19018" y="23005"/>
                  </a:cubicBezTo>
                  <a:lnTo>
                    <a:pt x="19018" y="21885"/>
                  </a:lnTo>
                  <a:cubicBezTo>
                    <a:pt x="18559" y="20314"/>
                    <a:pt x="17874" y="18833"/>
                    <a:pt x="17019" y="17449"/>
                  </a:cubicBezTo>
                  <a:cubicBezTo>
                    <a:pt x="14738" y="13757"/>
                    <a:pt x="12597" y="9999"/>
                    <a:pt x="10792" y="6043"/>
                  </a:cubicBezTo>
                  <a:cubicBezTo>
                    <a:pt x="9986" y="4276"/>
                    <a:pt x="8887" y="2659"/>
                    <a:pt x="7406" y="1349"/>
                  </a:cubicBezTo>
                  <a:cubicBezTo>
                    <a:pt x="6715" y="737"/>
                    <a:pt x="5943" y="281"/>
                    <a:pt x="5025" y="94"/>
                  </a:cubicBezTo>
                  <a:cubicBezTo>
                    <a:pt x="4722" y="30"/>
                    <a:pt x="4429" y="0"/>
                    <a:pt x="4149" y="0"/>
                  </a:cubicBezTo>
                  <a:close/>
                </a:path>
              </a:pathLst>
            </a:custGeom>
            <a:solidFill>
              <a:srgbClr val="00FD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91649" y="0"/>
              <a:ext cx="2201985" cy="620908"/>
            </a:xfrm>
            <a:custGeom>
              <a:avLst/>
              <a:gdLst/>
              <a:ahLst/>
              <a:cxnLst/>
              <a:rect l="l" t="t" r="r" b="b"/>
              <a:pathLst>
                <a:path w="51784" h="14601" extrusionOk="0">
                  <a:moveTo>
                    <a:pt x="0" y="0"/>
                  </a:moveTo>
                  <a:cubicBezTo>
                    <a:pt x="1759" y="3063"/>
                    <a:pt x="3967" y="5736"/>
                    <a:pt x="6863" y="7816"/>
                  </a:cubicBezTo>
                  <a:cubicBezTo>
                    <a:pt x="9276" y="9544"/>
                    <a:pt x="11963" y="10531"/>
                    <a:pt x="14914" y="10854"/>
                  </a:cubicBezTo>
                  <a:cubicBezTo>
                    <a:pt x="16681" y="11049"/>
                    <a:pt x="18454" y="11136"/>
                    <a:pt x="20223" y="11136"/>
                  </a:cubicBezTo>
                  <a:cubicBezTo>
                    <a:pt x="20242" y="11135"/>
                    <a:pt x="20260" y="11135"/>
                    <a:pt x="20278" y="11135"/>
                  </a:cubicBezTo>
                  <a:cubicBezTo>
                    <a:pt x="23742" y="11135"/>
                    <a:pt x="27104" y="11763"/>
                    <a:pt x="30437" y="12620"/>
                  </a:cubicBezTo>
                  <a:cubicBezTo>
                    <a:pt x="32923" y="13257"/>
                    <a:pt x="35412" y="13882"/>
                    <a:pt x="37960" y="14254"/>
                  </a:cubicBezTo>
                  <a:cubicBezTo>
                    <a:pt x="39239" y="14438"/>
                    <a:pt x="40519" y="14601"/>
                    <a:pt x="41810" y="14601"/>
                  </a:cubicBezTo>
                  <a:cubicBezTo>
                    <a:pt x="42197" y="14601"/>
                    <a:pt x="42584" y="14586"/>
                    <a:pt x="42973" y="14553"/>
                  </a:cubicBezTo>
                  <a:cubicBezTo>
                    <a:pt x="46141" y="14282"/>
                    <a:pt x="48379" y="12693"/>
                    <a:pt x="49763" y="9873"/>
                  </a:cubicBezTo>
                  <a:cubicBezTo>
                    <a:pt x="50563" y="8246"/>
                    <a:pt x="50983" y="6505"/>
                    <a:pt x="51279" y="4732"/>
                  </a:cubicBezTo>
                  <a:cubicBezTo>
                    <a:pt x="51540" y="3164"/>
                    <a:pt x="51665" y="1582"/>
                    <a:pt x="51783" y="0"/>
                  </a:cubicBezTo>
                  <a:close/>
                </a:path>
              </a:pathLst>
            </a:custGeom>
            <a:solidFill>
              <a:srgbClr val="FE51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592225" y="2466500"/>
              <a:ext cx="551776" cy="1121514"/>
            </a:xfrm>
            <a:custGeom>
              <a:avLst/>
              <a:gdLst/>
              <a:ahLst/>
              <a:cxnLst/>
              <a:rect l="l" t="t" r="r" b="b"/>
              <a:pathLst>
                <a:path w="12502" h="25411" extrusionOk="0">
                  <a:moveTo>
                    <a:pt x="5978" y="1"/>
                  </a:moveTo>
                  <a:cubicBezTo>
                    <a:pt x="5246" y="1"/>
                    <a:pt x="4514" y="31"/>
                    <a:pt x="3782" y="80"/>
                  </a:cubicBezTo>
                  <a:cubicBezTo>
                    <a:pt x="2785" y="150"/>
                    <a:pt x="1954" y="581"/>
                    <a:pt x="1346" y="1385"/>
                  </a:cubicBezTo>
                  <a:cubicBezTo>
                    <a:pt x="553" y="2431"/>
                    <a:pt x="0" y="3581"/>
                    <a:pt x="4" y="4926"/>
                  </a:cubicBezTo>
                  <a:cubicBezTo>
                    <a:pt x="4" y="6332"/>
                    <a:pt x="595" y="7517"/>
                    <a:pt x="1457" y="8577"/>
                  </a:cubicBezTo>
                  <a:cubicBezTo>
                    <a:pt x="2069" y="9328"/>
                    <a:pt x="2820" y="9937"/>
                    <a:pt x="3585" y="10517"/>
                  </a:cubicBezTo>
                  <a:cubicBezTo>
                    <a:pt x="5560" y="12012"/>
                    <a:pt x="6512" y="14025"/>
                    <a:pt x="6807" y="16448"/>
                  </a:cubicBezTo>
                  <a:cubicBezTo>
                    <a:pt x="7054" y="18464"/>
                    <a:pt x="7388" y="20477"/>
                    <a:pt x="8076" y="22407"/>
                  </a:cubicBezTo>
                  <a:cubicBezTo>
                    <a:pt x="8487" y="23565"/>
                    <a:pt x="9172" y="24497"/>
                    <a:pt x="10281" y="25081"/>
                  </a:cubicBezTo>
                  <a:cubicBezTo>
                    <a:pt x="10527" y="25209"/>
                    <a:pt x="10816" y="25237"/>
                    <a:pt x="11046" y="25410"/>
                  </a:cubicBezTo>
                  <a:lnTo>
                    <a:pt x="11893" y="25410"/>
                  </a:lnTo>
                  <a:cubicBezTo>
                    <a:pt x="12095" y="25327"/>
                    <a:pt x="12297" y="25248"/>
                    <a:pt x="12502" y="25167"/>
                  </a:cubicBezTo>
                  <a:lnTo>
                    <a:pt x="12502" y="1969"/>
                  </a:lnTo>
                  <a:cubicBezTo>
                    <a:pt x="11605" y="876"/>
                    <a:pt x="10385" y="411"/>
                    <a:pt x="9043" y="212"/>
                  </a:cubicBezTo>
                  <a:cubicBezTo>
                    <a:pt x="8025" y="60"/>
                    <a:pt x="7002" y="1"/>
                    <a:pt x="5978" y="1"/>
                  </a:cubicBezTo>
                  <a:close/>
                </a:path>
              </a:pathLst>
            </a:custGeom>
            <a:solidFill>
              <a:srgbClr val="00FD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56150" y="872400"/>
            <a:ext cx="6429600" cy="2271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2"/>
              </a:buClr>
              <a:buSzPts val="5200"/>
              <a:buNone/>
              <a:defRPr sz="7200">
                <a:solidFill>
                  <a:schemeClr val="dk2"/>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491113" y="3815975"/>
            <a:ext cx="2202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800">
                <a:solidFill>
                  <a:schemeClr val="dk1"/>
                </a:solidFill>
                <a:latin typeface="Barlow"/>
                <a:ea typeface="Barlow"/>
                <a:cs typeface="Barlow"/>
                <a:sym typeface="Barlow"/>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pic>
        <p:nvPicPr>
          <p:cNvPr id="17" name="Google Shape;17;p3"/>
          <p:cNvPicPr preferRelativeResize="0"/>
          <p:nvPr/>
        </p:nvPicPr>
        <p:blipFill rotWithShape="1">
          <a:blip r:embed="rId2">
            <a:alphaModFix/>
          </a:blip>
          <a:srcRect l="4987" t="17388" r="8566" b="10581"/>
          <a:stretch/>
        </p:blipFill>
        <p:spPr>
          <a:xfrm>
            <a:off x="0" y="0"/>
            <a:ext cx="9192499" cy="5143500"/>
          </a:xfrm>
          <a:prstGeom prst="rect">
            <a:avLst/>
          </a:prstGeom>
          <a:noFill/>
          <a:ln>
            <a:noFill/>
          </a:ln>
        </p:spPr>
      </p:pic>
      <p:sp>
        <p:nvSpPr>
          <p:cNvPr id="18" name="Google Shape;18;p3"/>
          <p:cNvSpPr/>
          <p:nvPr/>
        </p:nvSpPr>
        <p:spPr>
          <a:xfrm flipH="1">
            <a:off x="-529350" y="-1237778"/>
            <a:ext cx="1427626" cy="1683816"/>
          </a:xfrm>
          <a:custGeom>
            <a:avLst/>
            <a:gdLst/>
            <a:ahLst/>
            <a:cxnLst/>
            <a:rect l="l" t="t" r="r" b="b"/>
            <a:pathLst>
              <a:path w="38359" h="45273" extrusionOk="0">
                <a:moveTo>
                  <a:pt x="19988" y="1"/>
                </a:moveTo>
                <a:cubicBezTo>
                  <a:pt x="19209" y="4438"/>
                  <a:pt x="16536" y="7207"/>
                  <a:pt x="13279" y="10562"/>
                </a:cubicBezTo>
                <a:cubicBezTo>
                  <a:pt x="12872" y="10982"/>
                  <a:pt x="12460" y="11410"/>
                  <a:pt x="12040" y="11850"/>
                </a:cubicBezTo>
                <a:cubicBezTo>
                  <a:pt x="8081" y="15984"/>
                  <a:pt x="5332" y="20564"/>
                  <a:pt x="3861" y="25461"/>
                </a:cubicBezTo>
                <a:cubicBezTo>
                  <a:pt x="2898" y="28664"/>
                  <a:pt x="1" y="39427"/>
                  <a:pt x="3136" y="43420"/>
                </a:cubicBezTo>
                <a:cubicBezTo>
                  <a:pt x="4099" y="44647"/>
                  <a:pt x="5232" y="45272"/>
                  <a:pt x="6508" y="45272"/>
                </a:cubicBezTo>
                <a:cubicBezTo>
                  <a:pt x="6540" y="45272"/>
                  <a:pt x="6571" y="45272"/>
                  <a:pt x="6603" y="45267"/>
                </a:cubicBezTo>
                <a:cubicBezTo>
                  <a:pt x="10642" y="45172"/>
                  <a:pt x="15064" y="38946"/>
                  <a:pt x="17181" y="35960"/>
                </a:cubicBezTo>
                <a:cubicBezTo>
                  <a:pt x="17362" y="35706"/>
                  <a:pt x="17526" y="35478"/>
                  <a:pt x="17663" y="35283"/>
                </a:cubicBezTo>
                <a:cubicBezTo>
                  <a:pt x="21311" y="30232"/>
                  <a:pt x="24758" y="25461"/>
                  <a:pt x="30877" y="22137"/>
                </a:cubicBezTo>
                <a:cubicBezTo>
                  <a:pt x="31715" y="21680"/>
                  <a:pt x="32593" y="21231"/>
                  <a:pt x="33440" y="20791"/>
                </a:cubicBezTo>
                <a:cubicBezTo>
                  <a:pt x="35102" y="19940"/>
                  <a:pt x="36781" y="19071"/>
                  <a:pt x="38359" y="18091"/>
                </a:cubicBezTo>
                <a:lnTo>
                  <a:pt x="38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flipH="1">
            <a:off x="-464703" y="4582105"/>
            <a:ext cx="2635446" cy="1315127"/>
          </a:xfrm>
          <a:custGeom>
            <a:avLst/>
            <a:gdLst/>
            <a:ahLst/>
            <a:cxnLst/>
            <a:rect l="l" t="t" r="r" b="b"/>
            <a:pathLst>
              <a:path w="70812" h="35360" extrusionOk="0">
                <a:moveTo>
                  <a:pt x="13402" y="1"/>
                </a:moveTo>
                <a:cubicBezTo>
                  <a:pt x="10286" y="1"/>
                  <a:pt x="7833" y="864"/>
                  <a:pt x="5931" y="2626"/>
                </a:cubicBezTo>
                <a:cubicBezTo>
                  <a:pt x="1281" y="6914"/>
                  <a:pt x="990" y="15877"/>
                  <a:pt x="710" y="24544"/>
                </a:cubicBezTo>
                <a:cubicBezTo>
                  <a:pt x="589" y="28239"/>
                  <a:pt x="462" y="31993"/>
                  <a:pt x="1" y="35360"/>
                </a:cubicBezTo>
                <a:lnTo>
                  <a:pt x="70543" y="35360"/>
                </a:lnTo>
                <a:cubicBezTo>
                  <a:pt x="70812" y="29965"/>
                  <a:pt x="69192" y="23802"/>
                  <a:pt x="66037" y="18312"/>
                </a:cubicBezTo>
                <a:cubicBezTo>
                  <a:pt x="62569" y="12283"/>
                  <a:pt x="57778" y="7888"/>
                  <a:pt x="52552" y="5940"/>
                </a:cubicBezTo>
                <a:cubicBezTo>
                  <a:pt x="48942" y="4595"/>
                  <a:pt x="45029" y="4494"/>
                  <a:pt x="41243" y="4398"/>
                </a:cubicBezTo>
                <a:cubicBezTo>
                  <a:pt x="38628" y="4330"/>
                  <a:pt x="35923" y="4261"/>
                  <a:pt x="33392" y="3775"/>
                </a:cubicBezTo>
                <a:cubicBezTo>
                  <a:pt x="31216" y="3350"/>
                  <a:pt x="29051" y="2810"/>
                  <a:pt x="26955" y="2292"/>
                </a:cubicBezTo>
                <a:cubicBezTo>
                  <a:pt x="22872" y="1280"/>
                  <a:pt x="18657" y="227"/>
                  <a:pt x="14242" y="21"/>
                </a:cubicBezTo>
                <a:cubicBezTo>
                  <a:pt x="13957" y="8"/>
                  <a:pt x="13677" y="1"/>
                  <a:pt x="13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flipH="1">
            <a:off x="7289228" y="-994390"/>
            <a:ext cx="1903266" cy="2159545"/>
          </a:xfrm>
          <a:custGeom>
            <a:avLst/>
            <a:gdLst/>
            <a:ahLst/>
            <a:cxnLst/>
            <a:rect l="l" t="t" r="r" b="b"/>
            <a:pathLst>
              <a:path w="51139" h="58064" extrusionOk="0">
                <a:moveTo>
                  <a:pt x="46532" y="1"/>
                </a:moveTo>
                <a:cubicBezTo>
                  <a:pt x="43371" y="1"/>
                  <a:pt x="39422" y="1240"/>
                  <a:pt x="37743" y="2081"/>
                </a:cubicBezTo>
                <a:cubicBezTo>
                  <a:pt x="36134" y="2881"/>
                  <a:pt x="34550" y="3796"/>
                  <a:pt x="33015" y="4680"/>
                </a:cubicBezTo>
                <a:cubicBezTo>
                  <a:pt x="31459" y="5575"/>
                  <a:pt x="29849" y="6503"/>
                  <a:pt x="28229" y="7307"/>
                </a:cubicBezTo>
                <a:cubicBezTo>
                  <a:pt x="27552" y="7646"/>
                  <a:pt x="26826" y="8037"/>
                  <a:pt x="26059" y="8455"/>
                </a:cubicBezTo>
                <a:cubicBezTo>
                  <a:pt x="23353" y="9926"/>
                  <a:pt x="20295" y="11601"/>
                  <a:pt x="17668" y="11601"/>
                </a:cubicBezTo>
                <a:cubicBezTo>
                  <a:pt x="17581" y="11601"/>
                  <a:pt x="17494" y="11599"/>
                  <a:pt x="17408" y="11595"/>
                </a:cubicBezTo>
                <a:cubicBezTo>
                  <a:pt x="14660" y="11473"/>
                  <a:pt x="12712" y="9450"/>
                  <a:pt x="10833" y="7487"/>
                </a:cubicBezTo>
                <a:cubicBezTo>
                  <a:pt x="10080" y="6703"/>
                  <a:pt x="9303" y="5893"/>
                  <a:pt x="8487" y="5220"/>
                </a:cubicBezTo>
                <a:cubicBezTo>
                  <a:pt x="7439" y="4358"/>
                  <a:pt x="4781" y="2346"/>
                  <a:pt x="2732" y="2346"/>
                </a:cubicBezTo>
                <a:cubicBezTo>
                  <a:pt x="1768" y="2346"/>
                  <a:pt x="561" y="2811"/>
                  <a:pt x="260" y="5025"/>
                </a:cubicBezTo>
                <a:cubicBezTo>
                  <a:pt x="0" y="6952"/>
                  <a:pt x="455" y="8529"/>
                  <a:pt x="942" y="10208"/>
                </a:cubicBezTo>
                <a:cubicBezTo>
                  <a:pt x="1027" y="10499"/>
                  <a:pt x="1112" y="10796"/>
                  <a:pt x="1191" y="11097"/>
                </a:cubicBezTo>
                <a:cubicBezTo>
                  <a:pt x="1340" y="11622"/>
                  <a:pt x="1457" y="12189"/>
                  <a:pt x="1584" y="12786"/>
                </a:cubicBezTo>
                <a:cubicBezTo>
                  <a:pt x="1821" y="13924"/>
                  <a:pt x="2070" y="15100"/>
                  <a:pt x="2510" y="16079"/>
                </a:cubicBezTo>
                <a:lnTo>
                  <a:pt x="3023" y="17614"/>
                </a:lnTo>
                <a:lnTo>
                  <a:pt x="3055" y="17646"/>
                </a:lnTo>
                <a:cubicBezTo>
                  <a:pt x="4665" y="19246"/>
                  <a:pt x="5623" y="22474"/>
                  <a:pt x="6390" y="25074"/>
                </a:cubicBezTo>
                <a:cubicBezTo>
                  <a:pt x="6603" y="25784"/>
                  <a:pt x="6803" y="26457"/>
                  <a:pt x="6999" y="27049"/>
                </a:cubicBezTo>
                <a:cubicBezTo>
                  <a:pt x="7576" y="28781"/>
                  <a:pt x="7889" y="30596"/>
                  <a:pt x="8191" y="32360"/>
                </a:cubicBezTo>
                <a:cubicBezTo>
                  <a:pt x="8545" y="34408"/>
                  <a:pt x="8905" y="36526"/>
                  <a:pt x="9689" y="38580"/>
                </a:cubicBezTo>
                <a:cubicBezTo>
                  <a:pt x="11070" y="42207"/>
                  <a:pt x="12956" y="45235"/>
                  <a:pt x="14930" y="48275"/>
                </a:cubicBezTo>
                <a:cubicBezTo>
                  <a:pt x="15395" y="48994"/>
                  <a:pt x="15867" y="49857"/>
                  <a:pt x="16365" y="50773"/>
                </a:cubicBezTo>
                <a:cubicBezTo>
                  <a:pt x="18012" y="53802"/>
                  <a:pt x="19886" y="57238"/>
                  <a:pt x="22845" y="57905"/>
                </a:cubicBezTo>
                <a:cubicBezTo>
                  <a:pt x="23312" y="58010"/>
                  <a:pt x="23761" y="58064"/>
                  <a:pt x="24179" y="58064"/>
                </a:cubicBezTo>
                <a:cubicBezTo>
                  <a:pt x="25402" y="58064"/>
                  <a:pt x="26408" y="57607"/>
                  <a:pt x="27176" y="56713"/>
                </a:cubicBezTo>
                <a:cubicBezTo>
                  <a:pt x="30315" y="53055"/>
                  <a:pt x="28764" y="42953"/>
                  <a:pt x="28018" y="38103"/>
                </a:cubicBezTo>
                <a:cubicBezTo>
                  <a:pt x="27933" y="37548"/>
                  <a:pt x="27859" y="37066"/>
                  <a:pt x="27806" y="36685"/>
                </a:cubicBezTo>
                <a:cubicBezTo>
                  <a:pt x="27239" y="32576"/>
                  <a:pt x="27620" y="28028"/>
                  <a:pt x="28801" y="24815"/>
                </a:cubicBezTo>
                <a:cubicBezTo>
                  <a:pt x="29712" y="22332"/>
                  <a:pt x="32682" y="20299"/>
                  <a:pt x="35070" y="18669"/>
                </a:cubicBezTo>
                <a:cubicBezTo>
                  <a:pt x="35351" y="18472"/>
                  <a:pt x="35625" y="18288"/>
                  <a:pt x="35884" y="18107"/>
                </a:cubicBezTo>
                <a:cubicBezTo>
                  <a:pt x="36075" y="17975"/>
                  <a:pt x="36324" y="17800"/>
                  <a:pt x="36627" y="17599"/>
                </a:cubicBezTo>
                <a:cubicBezTo>
                  <a:pt x="40184" y="15175"/>
                  <a:pt x="51017" y="7793"/>
                  <a:pt x="51122" y="3156"/>
                </a:cubicBezTo>
                <a:cubicBezTo>
                  <a:pt x="51138" y="2229"/>
                  <a:pt x="50741" y="1452"/>
                  <a:pt x="49931" y="842"/>
                </a:cubicBezTo>
                <a:cubicBezTo>
                  <a:pt x="49189" y="287"/>
                  <a:pt x="48046" y="1"/>
                  <a:pt x="46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txBox="1">
            <a:spLocks noGrp="1"/>
          </p:cNvSpPr>
          <p:nvPr>
            <p:ph type="ctrTitle"/>
          </p:nvPr>
        </p:nvSpPr>
        <p:spPr>
          <a:xfrm>
            <a:off x="3315151" y="1728750"/>
            <a:ext cx="4343100" cy="658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22" name="Google Shape;22;p3"/>
          <p:cNvSpPr txBox="1">
            <a:spLocks noGrp="1"/>
          </p:cNvSpPr>
          <p:nvPr>
            <p:ph type="title" idx="2" hasCustomPrompt="1"/>
          </p:nvPr>
        </p:nvSpPr>
        <p:spPr>
          <a:xfrm>
            <a:off x="36675" y="1456650"/>
            <a:ext cx="3147300" cy="22302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8000"/>
              <a:buNone/>
              <a:defRPr sz="192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23" name="Google Shape;23;p3"/>
          <p:cNvSpPr txBox="1">
            <a:spLocks noGrp="1"/>
          </p:cNvSpPr>
          <p:nvPr>
            <p:ph type="subTitle" idx="1"/>
          </p:nvPr>
        </p:nvSpPr>
        <p:spPr>
          <a:xfrm>
            <a:off x="3315150" y="2361925"/>
            <a:ext cx="4574100" cy="379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solidFill>
                  <a:schemeClr val="dk1"/>
                </a:solidFill>
                <a:latin typeface="Barlow"/>
                <a:ea typeface="Barlow"/>
                <a:cs typeface="Barlow"/>
                <a:sym typeface="Barlow"/>
              </a:defRPr>
            </a:lvl1pPr>
            <a:lvl2pPr lvl="1" rtl="0">
              <a:spcBef>
                <a:spcPts val="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pic>
        <p:nvPicPr>
          <p:cNvPr id="25" name="Google Shape;25;p4"/>
          <p:cNvPicPr preferRelativeResize="0"/>
          <p:nvPr/>
        </p:nvPicPr>
        <p:blipFill rotWithShape="1">
          <a:blip r:embed="rId2">
            <a:alphaModFix amt="50000"/>
          </a:blip>
          <a:srcRect l="8743" t="21814" r="4254" b="4833"/>
          <a:stretch/>
        </p:blipFill>
        <p:spPr>
          <a:xfrm rot="10800000">
            <a:off x="-29723" y="-18225"/>
            <a:ext cx="9156623" cy="5177425"/>
          </a:xfrm>
          <a:prstGeom prst="rect">
            <a:avLst/>
          </a:prstGeom>
          <a:noFill/>
          <a:ln>
            <a:noFill/>
          </a:ln>
        </p:spPr>
      </p:pic>
      <p:sp>
        <p:nvSpPr>
          <p:cNvPr id="26" name="Google Shape;26;p4"/>
          <p:cNvSpPr/>
          <p:nvPr/>
        </p:nvSpPr>
        <p:spPr>
          <a:xfrm rot="10800000">
            <a:off x="-529350" y="4925131"/>
            <a:ext cx="1524317" cy="1818676"/>
          </a:xfrm>
          <a:custGeom>
            <a:avLst/>
            <a:gdLst/>
            <a:ahLst/>
            <a:cxnLst/>
            <a:rect l="l" t="t" r="r" b="b"/>
            <a:pathLst>
              <a:path w="40957" h="48899" extrusionOk="0">
                <a:moveTo>
                  <a:pt x="21103" y="1"/>
                </a:moveTo>
                <a:cubicBezTo>
                  <a:pt x="20277" y="2108"/>
                  <a:pt x="18620" y="4162"/>
                  <a:pt x="17286" y="5809"/>
                </a:cubicBezTo>
                <a:lnTo>
                  <a:pt x="16932" y="6249"/>
                </a:lnTo>
                <a:cubicBezTo>
                  <a:pt x="15496" y="8028"/>
                  <a:pt x="14337" y="9902"/>
                  <a:pt x="13215" y="11712"/>
                </a:cubicBezTo>
                <a:cubicBezTo>
                  <a:pt x="12500" y="12871"/>
                  <a:pt x="11759" y="14068"/>
                  <a:pt x="10948" y="15232"/>
                </a:cubicBezTo>
                <a:cubicBezTo>
                  <a:pt x="7136" y="20734"/>
                  <a:pt x="2547" y="27982"/>
                  <a:pt x="873" y="35224"/>
                </a:cubicBezTo>
                <a:cubicBezTo>
                  <a:pt x="133" y="38433"/>
                  <a:pt x="0" y="44134"/>
                  <a:pt x="2674" y="46687"/>
                </a:cubicBezTo>
                <a:cubicBezTo>
                  <a:pt x="4314" y="48253"/>
                  <a:pt x="6125" y="48899"/>
                  <a:pt x="7883" y="48899"/>
                </a:cubicBezTo>
                <a:cubicBezTo>
                  <a:pt x="10059" y="48899"/>
                  <a:pt x="12150" y="47904"/>
                  <a:pt x="13728" y="46432"/>
                </a:cubicBezTo>
                <a:cubicBezTo>
                  <a:pt x="17360" y="43054"/>
                  <a:pt x="20451" y="38951"/>
                  <a:pt x="23444" y="34980"/>
                </a:cubicBezTo>
                <a:cubicBezTo>
                  <a:pt x="24905" y="33042"/>
                  <a:pt x="26413" y="31041"/>
                  <a:pt x="27954" y="29172"/>
                </a:cubicBezTo>
                <a:cubicBezTo>
                  <a:pt x="31215" y="25206"/>
                  <a:pt x="36266" y="22496"/>
                  <a:pt x="40957" y="20151"/>
                </a:cubicBezTo>
                <a:lnTo>
                  <a:pt x="409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10800000">
            <a:off x="7764124" y="-391203"/>
            <a:ext cx="2339715" cy="1884953"/>
          </a:xfrm>
          <a:custGeom>
            <a:avLst/>
            <a:gdLst/>
            <a:ahLst/>
            <a:cxnLst/>
            <a:rect l="l" t="t" r="r" b="b"/>
            <a:pathLst>
              <a:path w="62866" h="50681" extrusionOk="0">
                <a:moveTo>
                  <a:pt x="9773" y="1"/>
                </a:moveTo>
                <a:cubicBezTo>
                  <a:pt x="6741" y="1"/>
                  <a:pt x="2655" y="1865"/>
                  <a:pt x="1" y="4383"/>
                </a:cubicBezTo>
                <a:lnTo>
                  <a:pt x="1" y="50681"/>
                </a:lnTo>
                <a:lnTo>
                  <a:pt x="62866" y="50681"/>
                </a:lnTo>
                <a:cubicBezTo>
                  <a:pt x="61483" y="48093"/>
                  <a:pt x="59885" y="45530"/>
                  <a:pt x="57624" y="43189"/>
                </a:cubicBezTo>
                <a:cubicBezTo>
                  <a:pt x="53167" y="38578"/>
                  <a:pt x="49349" y="35184"/>
                  <a:pt x="44102" y="32516"/>
                </a:cubicBezTo>
                <a:cubicBezTo>
                  <a:pt x="42710" y="31807"/>
                  <a:pt x="41159" y="31230"/>
                  <a:pt x="39518" y="30621"/>
                </a:cubicBezTo>
                <a:cubicBezTo>
                  <a:pt x="36140" y="29366"/>
                  <a:pt x="32646" y="28069"/>
                  <a:pt x="30433" y="25539"/>
                </a:cubicBezTo>
                <a:cubicBezTo>
                  <a:pt x="28463" y="23284"/>
                  <a:pt x="27229" y="20112"/>
                  <a:pt x="26039" y="17041"/>
                </a:cubicBezTo>
                <a:cubicBezTo>
                  <a:pt x="25149" y="14754"/>
                  <a:pt x="24228" y="12393"/>
                  <a:pt x="22999" y="10375"/>
                </a:cubicBezTo>
                <a:cubicBezTo>
                  <a:pt x="18885" y="3620"/>
                  <a:pt x="14672" y="227"/>
                  <a:pt x="10124" y="9"/>
                </a:cubicBezTo>
                <a:cubicBezTo>
                  <a:pt x="10009" y="4"/>
                  <a:pt x="9892" y="1"/>
                  <a:pt x="9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title"/>
          </p:nvPr>
        </p:nvSpPr>
        <p:spPr>
          <a:xfrm>
            <a:off x="622436" y="539500"/>
            <a:ext cx="3465900" cy="832200"/>
          </a:xfrm>
          <a:prstGeom prst="rect">
            <a:avLst/>
          </a:prstGeom>
        </p:spPr>
        <p:txBody>
          <a:bodyPr spcFirstLastPara="1" wrap="square" lIns="0" tIns="0" rIns="0" bIns="0" anchor="t" anchorCtr="0">
            <a:noAutofit/>
          </a:bodyPr>
          <a:lstStyle>
            <a:lvl1pPr lvl="0">
              <a:spcBef>
                <a:spcPts val="0"/>
              </a:spcBef>
              <a:spcAft>
                <a:spcPts val="0"/>
              </a:spcAft>
              <a:buSzPts val="2800"/>
              <a:buNone/>
              <a:defRPr sz="3000">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4"/>
          <p:cNvSpPr txBox="1">
            <a:spLocks noGrp="1"/>
          </p:cNvSpPr>
          <p:nvPr>
            <p:ph type="subTitle" idx="1"/>
          </p:nvPr>
        </p:nvSpPr>
        <p:spPr>
          <a:xfrm>
            <a:off x="713225" y="1371703"/>
            <a:ext cx="7717500" cy="3237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400"/>
              <a:buChar char="●"/>
              <a:defRPr sz="1200">
                <a:solidFill>
                  <a:schemeClr val="dk1"/>
                </a:solidFill>
                <a:latin typeface="Barlow"/>
                <a:ea typeface="Barlow"/>
                <a:cs typeface="Barlow"/>
                <a:sym typeface="Barlow"/>
              </a:defRPr>
            </a:lvl1pPr>
            <a:lvl2pPr lvl="1" rtl="0">
              <a:spcBef>
                <a:spcPts val="0"/>
              </a:spcBef>
              <a:spcAft>
                <a:spcPts val="0"/>
              </a:spcAft>
              <a:buClr>
                <a:schemeClr val="dk1"/>
              </a:buClr>
              <a:buSzPts val="1400"/>
              <a:buChar char="○"/>
              <a:defRPr sz="1200"/>
            </a:lvl2pPr>
            <a:lvl3pPr lvl="2" rtl="0">
              <a:spcBef>
                <a:spcPts val="1600"/>
              </a:spcBef>
              <a:spcAft>
                <a:spcPts val="0"/>
              </a:spcAft>
              <a:buClr>
                <a:schemeClr val="dk1"/>
              </a:buClr>
              <a:buSzPts val="1400"/>
              <a:buChar char="■"/>
              <a:defRPr/>
            </a:lvl3pPr>
            <a:lvl4pPr lvl="3" rtl="0">
              <a:spcBef>
                <a:spcPts val="1600"/>
              </a:spcBef>
              <a:spcAft>
                <a:spcPts val="0"/>
              </a:spcAft>
              <a:buClr>
                <a:schemeClr val="dk1"/>
              </a:buClr>
              <a:buSzPts val="1400"/>
              <a:buChar char="●"/>
              <a:defRPr/>
            </a:lvl4pPr>
            <a:lvl5pPr lvl="4" rtl="0">
              <a:spcBef>
                <a:spcPts val="1600"/>
              </a:spcBef>
              <a:spcAft>
                <a:spcPts val="0"/>
              </a:spcAft>
              <a:buClr>
                <a:schemeClr val="dk1"/>
              </a:buClr>
              <a:buSzPts val="1400"/>
              <a:buChar char="○"/>
              <a:defRPr/>
            </a:lvl5pPr>
            <a:lvl6pPr lvl="5" rtl="0">
              <a:spcBef>
                <a:spcPts val="1600"/>
              </a:spcBef>
              <a:spcAft>
                <a:spcPts val="0"/>
              </a:spcAft>
              <a:buClr>
                <a:schemeClr val="dk1"/>
              </a:buClr>
              <a:buSzPts val="1400"/>
              <a:buChar char="■"/>
              <a:defRPr/>
            </a:lvl6pPr>
            <a:lvl7pPr lvl="6" rtl="0">
              <a:spcBef>
                <a:spcPts val="1600"/>
              </a:spcBef>
              <a:spcAft>
                <a:spcPts val="0"/>
              </a:spcAft>
              <a:buClr>
                <a:schemeClr val="dk1"/>
              </a:buClr>
              <a:buSzPts val="1400"/>
              <a:buChar char="●"/>
              <a:defRPr/>
            </a:lvl7pPr>
            <a:lvl8pPr lvl="7" rtl="0">
              <a:spcBef>
                <a:spcPts val="1600"/>
              </a:spcBef>
              <a:spcAft>
                <a:spcPts val="0"/>
              </a:spcAft>
              <a:buClr>
                <a:schemeClr val="dk1"/>
              </a:buClr>
              <a:buSzPts val="1400"/>
              <a:buChar char="○"/>
              <a:defRPr/>
            </a:lvl8pPr>
            <a:lvl9pPr lvl="8" rtl="0">
              <a:spcBef>
                <a:spcPts val="1600"/>
              </a:spcBef>
              <a:spcAft>
                <a:spcPts val="1600"/>
              </a:spcAft>
              <a:buClr>
                <a:schemeClr val="dk1"/>
              </a:buClr>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pic>
        <p:nvPicPr>
          <p:cNvPr id="31" name="Google Shape;31;p5"/>
          <p:cNvPicPr preferRelativeResize="0"/>
          <p:nvPr/>
        </p:nvPicPr>
        <p:blipFill rotWithShape="1">
          <a:blip r:embed="rId2">
            <a:alphaModFix amt="50000"/>
          </a:blip>
          <a:srcRect l="4987" t="5459" r="9028" b="22421"/>
          <a:stretch/>
        </p:blipFill>
        <p:spPr>
          <a:xfrm>
            <a:off x="0" y="0"/>
            <a:ext cx="9144003" cy="5143500"/>
          </a:xfrm>
          <a:prstGeom prst="rect">
            <a:avLst/>
          </a:prstGeom>
          <a:noFill/>
          <a:ln>
            <a:noFill/>
          </a:ln>
        </p:spPr>
      </p:pic>
      <p:sp>
        <p:nvSpPr>
          <p:cNvPr id="32" name="Google Shape;32;p5"/>
          <p:cNvSpPr/>
          <p:nvPr/>
        </p:nvSpPr>
        <p:spPr>
          <a:xfrm>
            <a:off x="-530541" y="1856489"/>
            <a:ext cx="1124006" cy="1615084"/>
          </a:xfrm>
          <a:custGeom>
            <a:avLst/>
            <a:gdLst/>
            <a:ahLst/>
            <a:cxnLst/>
            <a:rect l="l" t="t" r="r" b="b"/>
            <a:pathLst>
              <a:path w="30201" h="43425" extrusionOk="0">
                <a:moveTo>
                  <a:pt x="1643" y="1"/>
                </a:moveTo>
                <a:cubicBezTo>
                  <a:pt x="1118" y="1"/>
                  <a:pt x="568" y="86"/>
                  <a:pt x="1" y="255"/>
                </a:cubicBezTo>
                <a:lnTo>
                  <a:pt x="1" y="41254"/>
                </a:lnTo>
                <a:cubicBezTo>
                  <a:pt x="1685" y="42716"/>
                  <a:pt x="4050" y="43425"/>
                  <a:pt x="7207" y="43425"/>
                </a:cubicBezTo>
                <a:cubicBezTo>
                  <a:pt x="9006" y="43425"/>
                  <a:pt x="10828" y="43192"/>
                  <a:pt x="12368" y="42965"/>
                </a:cubicBezTo>
                <a:lnTo>
                  <a:pt x="12803" y="42901"/>
                </a:lnTo>
                <a:cubicBezTo>
                  <a:pt x="17748" y="42176"/>
                  <a:pt x="26027" y="40963"/>
                  <a:pt x="28129" y="35272"/>
                </a:cubicBezTo>
                <a:cubicBezTo>
                  <a:pt x="30200" y="29676"/>
                  <a:pt x="24165" y="26441"/>
                  <a:pt x="19754" y="24079"/>
                </a:cubicBezTo>
                <a:cubicBezTo>
                  <a:pt x="18970" y="23661"/>
                  <a:pt x="18229" y="23265"/>
                  <a:pt x="17583" y="22884"/>
                </a:cubicBezTo>
                <a:cubicBezTo>
                  <a:pt x="11833" y="19495"/>
                  <a:pt x="10796" y="16372"/>
                  <a:pt x="9165" y="10187"/>
                </a:cubicBezTo>
                <a:cubicBezTo>
                  <a:pt x="7916" y="5444"/>
                  <a:pt x="5931" y="1"/>
                  <a:pt x="1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8508325" y="3205721"/>
            <a:ext cx="1162451" cy="638818"/>
          </a:xfrm>
          <a:custGeom>
            <a:avLst/>
            <a:gdLst/>
            <a:ahLst/>
            <a:cxnLst/>
            <a:rect l="l" t="t" r="r" b="b"/>
            <a:pathLst>
              <a:path w="31234" h="17176" extrusionOk="0">
                <a:moveTo>
                  <a:pt x="12993" y="0"/>
                </a:moveTo>
                <a:cubicBezTo>
                  <a:pt x="10452" y="0"/>
                  <a:pt x="8382" y="493"/>
                  <a:pt x="6842" y="1462"/>
                </a:cubicBezTo>
                <a:cubicBezTo>
                  <a:pt x="3988" y="3257"/>
                  <a:pt x="12" y="8181"/>
                  <a:pt x="7" y="12125"/>
                </a:cubicBezTo>
                <a:cubicBezTo>
                  <a:pt x="1" y="13914"/>
                  <a:pt x="790" y="15323"/>
                  <a:pt x="2341" y="16308"/>
                </a:cubicBezTo>
                <a:cubicBezTo>
                  <a:pt x="3263" y="16890"/>
                  <a:pt x="4216" y="17176"/>
                  <a:pt x="5259" y="17176"/>
                </a:cubicBezTo>
                <a:cubicBezTo>
                  <a:pt x="7583" y="17176"/>
                  <a:pt x="9848" y="15741"/>
                  <a:pt x="12040" y="14353"/>
                </a:cubicBezTo>
                <a:cubicBezTo>
                  <a:pt x="13714" y="13295"/>
                  <a:pt x="15297" y="12294"/>
                  <a:pt x="16780" y="12003"/>
                </a:cubicBezTo>
                <a:cubicBezTo>
                  <a:pt x="17007" y="11961"/>
                  <a:pt x="17282" y="11939"/>
                  <a:pt x="17589" y="11939"/>
                </a:cubicBezTo>
                <a:cubicBezTo>
                  <a:pt x="18632" y="11939"/>
                  <a:pt x="20008" y="12183"/>
                  <a:pt x="21470" y="12437"/>
                </a:cubicBezTo>
                <a:cubicBezTo>
                  <a:pt x="23190" y="12739"/>
                  <a:pt x="24975" y="13051"/>
                  <a:pt x="26564" y="13051"/>
                </a:cubicBezTo>
                <a:cubicBezTo>
                  <a:pt x="28331" y="13051"/>
                  <a:pt x="29543" y="12650"/>
                  <a:pt x="30280" y="11824"/>
                </a:cubicBezTo>
                <a:cubicBezTo>
                  <a:pt x="30973" y="11050"/>
                  <a:pt x="31233" y="9880"/>
                  <a:pt x="31058" y="8350"/>
                </a:cubicBezTo>
                <a:lnTo>
                  <a:pt x="31053" y="8281"/>
                </a:lnTo>
                <a:lnTo>
                  <a:pt x="25012" y="2998"/>
                </a:lnTo>
                <a:lnTo>
                  <a:pt x="24975" y="2971"/>
                </a:lnTo>
                <a:cubicBezTo>
                  <a:pt x="22174" y="1493"/>
                  <a:pt x="17383" y="0"/>
                  <a:pt x="1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txBox="1">
            <a:spLocks noGrp="1"/>
          </p:cNvSpPr>
          <p:nvPr>
            <p:ph type="subTitle" idx="1"/>
          </p:nvPr>
        </p:nvSpPr>
        <p:spPr>
          <a:xfrm>
            <a:off x="5042925" y="2039675"/>
            <a:ext cx="2916900" cy="5319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1800"/>
              <a:buFont typeface="Montserrat"/>
              <a:buNone/>
              <a:defRPr sz="4800" b="1">
                <a:solidFill>
                  <a:schemeClr val="lt2"/>
                </a:solidFill>
                <a:latin typeface="Montserrat"/>
                <a:ea typeface="Montserrat"/>
                <a:cs typeface="Montserrat"/>
                <a:sym typeface="Montserrat"/>
              </a:defRPr>
            </a:lvl1pPr>
            <a:lvl2pPr lvl="1"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2pPr>
            <a:lvl3pPr lvl="2"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3pPr>
            <a:lvl4pPr lvl="3"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4pPr>
            <a:lvl5pPr lvl="4"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5pPr>
            <a:lvl6pPr lvl="5"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6pPr>
            <a:lvl7pPr lvl="6"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7pPr>
            <a:lvl8pPr lvl="7"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8pPr>
            <a:lvl9pPr lvl="8"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9pPr>
          </a:lstStyle>
          <a:p>
            <a:endParaRPr/>
          </a:p>
        </p:txBody>
      </p:sp>
      <p:sp>
        <p:nvSpPr>
          <p:cNvPr id="35" name="Google Shape;35;p5"/>
          <p:cNvSpPr txBox="1">
            <a:spLocks noGrp="1"/>
          </p:cNvSpPr>
          <p:nvPr>
            <p:ph type="subTitle" idx="2"/>
          </p:nvPr>
        </p:nvSpPr>
        <p:spPr>
          <a:xfrm>
            <a:off x="1185225" y="2039675"/>
            <a:ext cx="2916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1800"/>
              <a:buFont typeface="Montserrat"/>
              <a:buNone/>
              <a:defRPr sz="4800" b="1">
                <a:solidFill>
                  <a:schemeClr val="lt2"/>
                </a:solidFill>
                <a:latin typeface="Montserrat"/>
                <a:ea typeface="Montserrat"/>
                <a:cs typeface="Montserrat"/>
                <a:sym typeface="Montserrat"/>
              </a:defRPr>
            </a:lvl1pPr>
            <a:lvl2pPr lvl="1"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2pPr>
            <a:lvl3pPr lvl="2"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3pPr>
            <a:lvl4pPr lvl="3"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4pPr>
            <a:lvl5pPr lvl="4"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5pPr>
            <a:lvl6pPr lvl="5"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6pPr>
            <a:lvl7pPr lvl="6"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7pPr>
            <a:lvl8pPr lvl="7"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8pPr>
            <a:lvl9pPr lvl="8"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9pPr>
          </a:lstStyle>
          <a:p>
            <a:endParaRPr/>
          </a:p>
        </p:txBody>
      </p:sp>
      <p:sp>
        <p:nvSpPr>
          <p:cNvPr id="36" name="Google Shape;36;p5"/>
          <p:cNvSpPr txBox="1">
            <a:spLocks noGrp="1"/>
          </p:cNvSpPr>
          <p:nvPr>
            <p:ph type="title"/>
          </p:nvPr>
        </p:nvSpPr>
        <p:spPr>
          <a:xfrm>
            <a:off x="622436" y="539500"/>
            <a:ext cx="3092100" cy="832200"/>
          </a:xfrm>
          <a:prstGeom prst="rect">
            <a:avLst/>
          </a:prstGeom>
        </p:spPr>
        <p:txBody>
          <a:bodyPr spcFirstLastPara="1" wrap="square" lIns="0" tIns="0" rIns="0" bIns="0" anchor="t" anchorCtr="0">
            <a:noAutofit/>
          </a:bodyPr>
          <a:lstStyle>
            <a:lvl1pPr lvl="0" rtl="0">
              <a:spcBef>
                <a:spcPts val="0"/>
              </a:spcBef>
              <a:spcAft>
                <a:spcPts val="0"/>
              </a:spcAft>
              <a:buSzPts val="2800"/>
              <a:buNone/>
              <a:defRPr sz="3000">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7" name="Google Shape;37;p5"/>
          <p:cNvSpPr txBox="1">
            <a:spLocks noGrp="1"/>
          </p:cNvSpPr>
          <p:nvPr>
            <p:ph type="subTitle" idx="3"/>
          </p:nvPr>
        </p:nvSpPr>
        <p:spPr>
          <a:xfrm>
            <a:off x="1079025" y="2744300"/>
            <a:ext cx="3129300" cy="122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8" name="Google Shape;38;p5"/>
          <p:cNvSpPr txBox="1">
            <a:spLocks noGrp="1"/>
          </p:cNvSpPr>
          <p:nvPr>
            <p:ph type="subTitle" idx="4"/>
          </p:nvPr>
        </p:nvSpPr>
        <p:spPr>
          <a:xfrm>
            <a:off x="4936725" y="2744300"/>
            <a:ext cx="3129300" cy="122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2">
  <p:cSld name="CUSTOM_1_1_1">
    <p:spTree>
      <p:nvGrpSpPr>
        <p:cNvPr id="1" name="Shape 73"/>
        <p:cNvGrpSpPr/>
        <p:nvPr/>
      </p:nvGrpSpPr>
      <p:grpSpPr>
        <a:xfrm>
          <a:off x="0" y="0"/>
          <a:ext cx="0" cy="0"/>
          <a:chOff x="0" y="0"/>
          <a:chExt cx="0" cy="0"/>
        </a:xfrm>
      </p:grpSpPr>
      <p:pic>
        <p:nvPicPr>
          <p:cNvPr id="74" name="Google Shape;74;p13"/>
          <p:cNvPicPr preferRelativeResize="0"/>
          <p:nvPr/>
        </p:nvPicPr>
        <p:blipFill rotWithShape="1">
          <a:blip r:embed="rId2">
            <a:alphaModFix amt="50000"/>
          </a:blip>
          <a:srcRect l="4582" t="21754" r="8626" b="5146"/>
          <a:stretch/>
        </p:blipFill>
        <p:spPr>
          <a:xfrm rot="10800000" flipH="1">
            <a:off x="6850" y="5977"/>
            <a:ext cx="9129175" cy="5156473"/>
          </a:xfrm>
          <a:prstGeom prst="rect">
            <a:avLst/>
          </a:prstGeom>
          <a:noFill/>
          <a:ln>
            <a:noFill/>
          </a:ln>
        </p:spPr>
      </p:pic>
      <p:sp>
        <p:nvSpPr>
          <p:cNvPr id="75" name="Google Shape;75;p13"/>
          <p:cNvSpPr/>
          <p:nvPr/>
        </p:nvSpPr>
        <p:spPr>
          <a:xfrm flipH="1">
            <a:off x="1003" y="2979200"/>
            <a:ext cx="285350" cy="601520"/>
          </a:xfrm>
          <a:custGeom>
            <a:avLst/>
            <a:gdLst/>
            <a:ahLst/>
            <a:cxnLst/>
            <a:rect l="l" t="t" r="r" b="b"/>
            <a:pathLst>
              <a:path w="2841" h="5989" extrusionOk="0">
                <a:moveTo>
                  <a:pt x="2814" y="1"/>
                </a:moveTo>
                <a:cubicBezTo>
                  <a:pt x="2792" y="1"/>
                  <a:pt x="2770" y="9"/>
                  <a:pt x="2750" y="19"/>
                </a:cubicBezTo>
                <a:cubicBezTo>
                  <a:pt x="2538" y="120"/>
                  <a:pt x="2323" y="217"/>
                  <a:pt x="2117" y="325"/>
                </a:cubicBezTo>
                <a:cubicBezTo>
                  <a:pt x="1617" y="589"/>
                  <a:pt x="1137" y="891"/>
                  <a:pt x="741" y="1299"/>
                </a:cubicBezTo>
                <a:cubicBezTo>
                  <a:pt x="505" y="1535"/>
                  <a:pt x="309" y="1802"/>
                  <a:pt x="198" y="2119"/>
                </a:cubicBezTo>
                <a:cubicBezTo>
                  <a:pt x="1" y="2703"/>
                  <a:pt x="115" y="3256"/>
                  <a:pt x="418" y="3770"/>
                </a:cubicBezTo>
                <a:cubicBezTo>
                  <a:pt x="723" y="4285"/>
                  <a:pt x="1140" y="4702"/>
                  <a:pt x="1596" y="5084"/>
                </a:cubicBezTo>
                <a:cubicBezTo>
                  <a:pt x="1992" y="5411"/>
                  <a:pt x="2413" y="5707"/>
                  <a:pt x="2841" y="5989"/>
                </a:cubicBezTo>
                <a:lnTo>
                  <a:pt x="2841" y="5"/>
                </a:lnTo>
                <a:cubicBezTo>
                  <a:pt x="2832" y="2"/>
                  <a:pt x="2823" y="1"/>
                  <a:pt x="2814" y="1"/>
                </a:cubicBezTo>
                <a:close/>
              </a:path>
            </a:pathLst>
          </a:custGeom>
          <a:solidFill>
            <a:srgbClr val="FF51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flipH="1">
            <a:off x="8242104" y="-1850"/>
            <a:ext cx="921425" cy="187226"/>
          </a:xfrm>
          <a:custGeom>
            <a:avLst/>
            <a:gdLst/>
            <a:ahLst/>
            <a:cxnLst/>
            <a:rect l="l" t="t" r="r" b="b"/>
            <a:pathLst>
              <a:path w="9381" h="1906" extrusionOk="0">
                <a:moveTo>
                  <a:pt x="244" y="1"/>
                </a:moveTo>
                <a:cubicBezTo>
                  <a:pt x="199" y="1"/>
                  <a:pt x="154" y="4"/>
                  <a:pt x="109" y="4"/>
                </a:cubicBezTo>
                <a:cubicBezTo>
                  <a:pt x="53" y="4"/>
                  <a:pt x="26" y="32"/>
                  <a:pt x="26" y="84"/>
                </a:cubicBezTo>
                <a:cubicBezTo>
                  <a:pt x="32" y="237"/>
                  <a:pt x="1" y="390"/>
                  <a:pt x="53" y="540"/>
                </a:cubicBezTo>
                <a:cubicBezTo>
                  <a:pt x="300" y="710"/>
                  <a:pt x="561" y="853"/>
                  <a:pt x="822" y="999"/>
                </a:cubicBezTo>
                <a:cubicBezTo>
                  <a:pt x="1131" y="1166"/>
                  <a:pt x="1451" y="1301"/>
                  <a:pt x="1774" y="1429"/>
                </a:cubicBezTo>
                <a:cubicBezTo>
                  <a:pt x="2028" y="1530"/>
                  <a:pt x="2299" y="1589"/>
                  <a:pt x="2556" y="1673"/>
                </a:cubicBezTo>
                <a:cubicBezTo>
                  <a:pt x="2866" y="1774"/>
                  <a:pt x="3179" y="1809"/>
                  <a:pt x="3492" y="1857"/>
                </a:cubicBezTo>
                <a:cubicBezTo>
                  <a:pt x="3731" y="1895"/>
                  <a:pt x="3974" y="1906"/>
                  <a:pt x="4217" y="1906"/>
                </a:cubicBezTo>
                <a:cubicBezTo>
                  <a:pt x="4352" y="1906"/>
                  <a:pt x="4487" y="1903"/>
                  <a:pt x="4621" y="1899"/>
                </a:cubicBezTo>
                <a:cubicBezTo>
                  <a:pt x="5039" y="1888"/>
                  <a:pt x="5452" y="1836"/>
                  <a:pt x="5855" y="1739"/>
                </a:cubicBezTo>
                <a:cubicBezTo>
                  <a:pt x="6335" y="1621"/>
                  <a:pt x="6815" y="1488"/>
                  <a:pt x="7264" y="1277"/>
                </a:cubicBezTo>
                <a:cubicBezTo>
                  <a:pt x="7431" y="1196"/>
                  <a:pt x="7611" y="1141"/>
                  <a:pt x="7771" y="1050"/>
                </a:cubicBezTo>
                <a:cubicBezTo>
                  <a:pt x="8046" y="894"/>
                  <a:pt x="8334" y="755"/>
                  <a:pt x="8595" y="574"/>
                </a:cubicBezTo>
                <a:cubicBezTo>
                  <a:pt x="8863" y="394"/>
                  <a:pt x="9141" y="227"/>
                  <a:pt x="9381" y="7"/>
                </a:cubicBezTo>
                <a:cubicBezTo>
                  <a:pt x="9311" y="7"/>
                  <a:pt x="9241" y="4"/>
                  <a:pt x="9169" y="4"/>
                </a:cubicBezTo>
                <a:cubicBezTo>
                  <a:pt x="6193" y="1"/>
                  <a:pt x="3221" y="1"/>
                  <a:pt x="244" y="1"/>
                </a:cubicBezTo>
                <a:close/>
              </a:path>
            </a:pathLst>
          </a:custGeom>
          <a:solidFill>
            <a:srgbClr val="FF51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txBox="1">
            <a:spLocks noGrp="1"/>
          </p:cNvSpPr>
          <p:nvPr>
            <p:ph type="ctrTitle"/>
          </p:nvPr>
        </p:nvSpPr>
        <p:spPr>
          <a:xfrm>
            <a:off x="2314925" y="180002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78" name="Google Shape;78;p13"/>
          <p:cNvSpPr txBox="1">
            <a:spLocks noGrp="1"/>
          </p:cNvSpPr>
          <p:nvPr>
            <p:ph type="title" idx="2" hasCustomPrompt="1"/>
          </p:nvPr>
        </p:nvSpPr>
        <p:spPr>
          <a:xfrm>
            <a:off x="475625" y="1922650"/>
            <a:ext cx="1892700" cy="9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9" name="Google Shape;79;p13"/>
          <p:cNvSpPr txBox="1">
            <a:spLocks noGrp="1"/>
          </p:cNvSpPr>
          <p:nvPr>
            <p:ph type="subTitle" idx="1"/>
          </p:nvPr>
        </p:nvSpPr>
        <p:spPr>
          <a:xfrm>
            <a:off x="2314925" y="2260498"/>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0" name="Google Shape;80;p13"/>
          <p:cNvSpPr txBox="1">
            <a:spLocks noGrp="1"/>
          </p:cNvSpPr>
          <p:nvPr>
            <p:ph type="ctrTitle" idx="3"/>
          </p:nvPr>
        </p:nvSpPr>
        <p:spPr>
          <a:xfrm>
            <a:off x="629133" y="539500"/>
            <a:ext cx="3465900" cy="833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000"/>
              <a:buNone/>
              <a:defRPr sz="3000">
                <a:solidFill>
                  <a:schemeClr val="dk2"/>
                </a:solidFill>
              </a:defRPr>
            </a:lvl1pPr>
            <a:lvl2pPr lvl="1" algn="r" rtl="0">
              <a:spcBef>
                <a:spcPts val="0"/>
              </a:spcBef>
              <a:spcAft>
                <a:spcPts val="0"/>
              </a:spcAft>
              <a:buClr>
                <a:schemeClr val="accent4"/>
              </a:buClr>
              <a:buSzPts val="1600"/>
              <a:buNone/>
              <a:defRPr sz="1600">
                <a:solidFill>
                  <a:schemeClr val="accent4"/>
                </a:solidFill>
              </a:defRPr>
            </a:lvl2pPr>
            <a:lvl3pPr lvl="2" algn="r" rtl="0">
              <a:spcBef>
                <a:spcPts val="0"/>
              </a:spcBef>
              <a:spcAft>
                <a:spcPts val="0"/>
              </a:spcAft>
              <a:buClr>
                <a:schemeClr val="accent4"/>
              </a:buClr>
              <a:buSzPts val="1600"/>
              <a:buNone/>
              <a:defRPr sz="1600">
                <a:solidFill>
                  <a:schemeClr val="accent4"/>
                </a:solidFill>
              </a:defRPr>
            </a:lvl3pPr>
            <a:lvl4pPr lvl="3" algn="r" rtl="0">
              <a:spcBef>
                <a:spcPts val="0"/>
              </a:spcBef>
              <a:spcAft>
                <a:spcPts val="0"/>
              </a:spcAft>
              <a:buClr>
                <a:schemeClr val="accent4"/>
              </a:buClr>
              <a:buSzPts val="1600"/>
              <a:buNone/>
              <a:defRPr sz="1600">
                <a:solidFill>
                  <a:schemeClr val="accent4"/>
                </a:solidFill>
              </a:defRPr>
            </a:lvl4pPr>
            <a:lvl5pPr lvl="4" algn="r" rtl="0">
              <a:spcBef>
                <a:spcPts val="0"/>
              </a:spcBef>
              <a:spcAft>
                <a:spcPts val="0"/>
              </a:spcAft>
              <a:buClr>
                <a:schemeClr val="accent4"/>
              </a:buClr>
              <a:buSzPts val="1600"/>
              <a:buNone/>
              <a:defRPr sz="1600">
                <a:solidFill>
                  <a:schemeClr val="accent4"/>
                </a:solidFill>
              </a:defRPr>
            </a:lvl5pPr>
            <a:lvl6pPr lvl="5" algn="r" rtl="0">
              <a:spcBef>
                <a:spcPts val="0"/>
              </a:spcBef>
              <a:spcAft>
                <a:spcPts val="0"/>
              </a:spcAft>
              <a:buClr>
                <a:schemeClr val="accent4"/>
              </a:buClr>
              <a:buSzPts val="1600"/>
              <a:buNone/>
              <a:defRPr sz="1600">
                <a:solidFill>
                  <a:schemeClr val="accent4"/>
                </a:solidFill>
              </a:defRPr>
            </a:lvl6pPr>
            <a:lvl7pPr lvl="6" algn="r" rtl="0">
              <a:spcBef>
                <a:spcPts val="0"/>
              </a:spcBef>
              <a:spcAft>
                <a:spcPts val="0"/>
              </a:spcAft>
              <a:buClr>
                <a:schemeClr val="accent4"/>
              </a:buClr>
              <a:buSzPts val="1600"/>
              <a:buNone/>
              <a:defRPr sz="1600">
                <a:solidFill>
                  <a:schemeClr val="accent4"/>
                </a:solidFill>
              </a:defRPr>
            </a:lvl7pPr>
            <a:lvl8pPr lvl="7" algn="r" rtl="0">
              <a:spcBef>
                <a:spcPts val="0"/>
              </a:spcBef>
              <a:spcAft>
                <a:spcPts val="0"/>
              </a:spcAft>
              <a:buClr>
                <a:schemeClr val="accent4"/>
              </a:buClr>
              <a:buSzPts val="1600"/>
              <a:buNone/>
              <a:defRPr sz="1600">
                <a:solidFill>
                  <a:schemeClr val="accent4"/>
                </a:solidFill>
              </a:defRPr>
            </a:lvl8pPr>
            <a:lvl9pPr lvl="8" algn="r" rtl="0">
              <a:spcBef>
                <a:spcPts val="0"/>
              </a:spcBef>
              <a:spcAft>
                <a:spcPts val="0"/>
              </a:spcAft>
              <a:buClr>
                <a:schemeClr val="accent4"/>
              </a:buClr>
              <a:buSzPts val="1600"/>
              <a:buNone/>
              <a:defRPr sz="1600">
                <a:solidFill>
                  <a:schemeClr val="accent4"/>
                </a:solidFill>
              </a:defRPr>
            </a:lvl9pPr>
          </a:lstStyle>
          <a:p>
            <a:endParaRPr/>
          </a:p>
        </p:txBody>
      </p:sp>
      <p:sp>
        <p:nvSpPr>
          <p:cNvPr id="81" name="Google Shape;81;p13"/>
          <p:cNvSpPr txBox="1">
            <a:spLocks noGrp="1"/>
          </p:cNvSpPr>
          <p:nvPr>
            <p:ph type="ctrTitle" idx="4"/>
          </p:nvPr>
        </p:nvSpPr>
        <p:spPr>
          <a:xfrm>
            <a:off x="6356425" y="180002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82" name="Google Shape;82;p13"/>
          <p:cNvSpPr txBox="1">
            <a:spLocks noGrp="1"/>
          </p:cNvSpPr>
          <p:nvPr>
            <p:ph type="title" idx="5" hasCustomPrompt="1"/>
          </p:nvPr>
        </p:nvSpPr>
        <p:spPr>
          <a:xfrm>
            <a:off x="4291245" y="1922650"/>
            <a:ext cx="18906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83" name="Google Shape;83;p13"/>
          <p:cNvSpPr txBox="1">
            <a:spLocks noGrp="1"/>
          </p:cNvSpPr>
          <p:nvPr>
            <p:ph type="subTitle" idx="6"/>
          </p:nvPr>
        </p:nvSpPr>
        <p:spPr>
          <a:xfrm>
            <a:off x="6356575" y="2260500"/>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4" name="Google Shape;84;p13"/>
          <p:cNvSpPr txBox="1">
            <a:spLocks noGrp="1"/>
          </p:cNvSpPr>
          <p:nvPr>
            <p:ph type="ctrTitle" idx="7"/>
          </p:nvPr>
        </p:nvSpPr>
        <p:spPr>
          <a:xfrm>
            <a:off x="2314925" y="3544277"/>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85" name="Google Shape;85;p13"/>
          <p:cNvSpPr txBox="1">
            <a:spLocks noGrp="1"/>
          </p:cNvSpPr>
          <p:nvPr>
            <p:ph type="title" idx="8" hasCustomPrompt="1"/>
          </p:nvPr>
        </p:nvSpPr>
        <p:spPr>
          <a:xfrm>
            <a:off x="475625" y="3666876"/>
            <a:ext cx="1892700" cy="9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86" name="Google Shape;86;p13"/>
          <p:cNvSpPr txBox="1">
            <a:spLocks noGrp="1"/>
          </p:cNvSpPr>
          <p:nvPr>
            <p:ph type="subTitle" idx="9"/>
          </p:nvPr>
        </p:nvSpPr>
        <p:spPr>
          <a:xfrm>
            <a:off x="2314925" y="4004749"/>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7" name="Google Shape;87;p13"/>
          <p:cNvSpPr txBox="1">
            <a:spLocks noGrp="1"/>
          </p:cNvSpPr>
          <p:nvPr>
            <p:ph type="ctrTitle" idx="13"/>
          </p:nvPr>
        </p:nvSpPr>
        <p:spPr>
          <a:xfrm>
            <a:off x="6356425" y="354427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88" name="Google Shape;88;p13"/>
          <p:cNvSpPr txBox="1">
            <a:spLocks noGrp="1"/>
          </p:cNvSpPr>
          <p:nvPr>
            <p:ph type="title" idx="14" hasCustomPrompt="1"/>
          </p:nvPr>
        </p:nvSpPr>
        <p:spPr>
          <a:xfrm>
            <a:off x="4291245" y="3666875"/>
            <a:ext cx="18906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89" name="Google Shape;89;p13"/>
          <p:cNvSpPr txBox="1">
            <a:spLocks noGrp="1"/>
          </p:cNvSpPr>
          <p:nvPr>
            <p:ph type="subTitle" idx="15"/>
          </p:nvPr>
        </p:nvSpPr>
        <p:spPr>
          <a:xfrm>
            <a:off x="6356575" y="4004749"/>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spTree>
      <p:nvGrpSpPr>
        <p:cNvPr id="1" name="Shape 98"/>
        <p:cNvGrpSpPr/>
        <p:nvPr/>
      </p:nvGrpSpPr>
      <p:grpSpPr>
        <a:xfrm>
          <a:off x="0" y="0"/>
          <a:ext cx="0" cy="0"/>
          <a:chOff x="0" y="0"/>
          <a:chExt cx="0" cy="0"/>
        </a:xfrm>
      </p:grpSpPr>
      <p:pic>
        <p:nvPicPr>
          <p:cNvPr id="99" name="Google Shape;99;p15"/>
          <p:cNvPicPr preferRelativeResize="0"/>
          <p:nvPr/>
        </p:nvPicPr>
        <p:blipFill rotWithShape="1">
          <a:blip r:embed="rId2">
            <a:alphaModFix amt="50000"/>
          </a:blip>
          <a:srcRect t="16022"/>
          <a:stretch/>
        </p:blipFill>
        <p:spPr>
          <a:xfrm rot="10800000">
            <a:off x="1002" y="0"/>
            <a:ext cx="9133148" cy="5143500"/>
          </a:xfrm>
          <a:prstGeom prst="rect">
            <a:avLst/>
          </a:prstGeom>
          <a:noFill/>
          <a:ln>
            <a:noFill/>
          </a:ln>
        </p:spPr>
      </p:pic>
      <p:sp>
        <p:nvSpPr>
          <p:cNvPr id="100" name="Google Shape;100;p15"/>
          <p:cNvSpPr/>
          <p:nvPr/>
        </p:nvSpPr>
        <p:spPr>
          <a:xfrm rot="10800000">
            <a:off x="7763007" y="-16125"/>
            <a:ext cx="1400026" cy="1127906"/>
          </a:xfrm>
          <a:custGeom>
            <a:avLst/>
            <a:gdLst/>
            <a:ahLst/>
            <a:cxnLst/>
            <a:rect l="l" t="t" r="r" b="b"/>
            <a:pathLst>
              <a:path w="62866" h="50681" extrusionOk="0">
                <a:moveTo>
                  <a:pt x="9773" y="1"/>
                </a:moveTo>
                <a:cubicBezTo>
                  <a:pt x="6741" y="1"/>
                  <a:pt x="2655" y="1865"/>
                  <a:pt x="1" y="4383"/>
                </a:cubicBezTo>
                <a:lnTo>
                  <a:pt x="1" y="50681"/>
                </a:lnTo>
                <a:lnTo>
                  <a:pt x="62866" y="50681"/>
                </a:lnTo>
                <a:cubicBezTo>
                  <a:pt x="61483" y="48093"/>
                  <a:pt x="59885" y="45530"/>
                  <a:pt x="57624" y="43189"/>
                </a:cubicBezTo>
                <a:cubicBezTo>
                  <a:pt x="53167" y="38578"/>
                  <a:pt x="49349" y="35184"/>
                  <a:pt x="44102" y="32516"/>
                </a:cubicBezTo>
                <a:cubicBezTo>
                  <a:pt x="42710" y="31807"/>
                  <a:pt x="41159" y="31230"/>
                  <a:pt x="39518" y="30621"/>
                </a:cubicBezTo>
                <a:cubicBezTo>
                  <a:pt x="36140" y="29366"/>
                  <a:pt x="32646" y="28069"/>
                  <a:pt x="30433" y="25539"/>
                </a:cubicBezTo>
                <a:cubicBezTo>
                  <a:pt x="28463" y="23284"/>
                  <a:pt x="27229" y="20112"/>
                  <a:pt x="26039" y="17041"/>
                </a:cubicBezTo>
                <a:cubicBezTo>
                  <a:pt x="25149" y="14754"/>
                  <a:pt x="24228" y="12393"/>
                  <a:pt x="22999" y="10375"/>
                </a:cubicBezTo>
                <a:cubicBezTo>
                  <a:pt x="18885" y="3620"/>
                  <a:pt x="14672" y="227"/>
                  <a:pt x="10124" y="9"/>
                </a:cubicBezTo>
                <a:cubicBezTo>
                  <a:pt x="10009" y="4"/>
                  <a:pt x="9892" y="1"/>
                  <a:pt x="9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txBox="1">
            <a:spLocks noGrp="1"/>
          </p:cNvSpPr>
          <p:nvPr>
            <p:ph type="subTitle" idx="1"/>
          </p:nvPr>
        </p:nvSpPr>
        <p:spPr>
          <a:xfrm>
            <a:off x="713225" y="3297275"/>
            <a:ext cx="2316000" cy="13113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
        <p:nvSpPr>
          <p:cNvPr id="102" name="Google Shape;102;p15"/>
          <p:cNvSpPr txBox="1">
            <a:spLocks noGrp="1"/>
          </p:cNvSpPr>
          <p:nvPr>
            <p:ph type="subTitle" idx="2"/>
          </p:nvPr>
        </p:nvSpPr>
        <p:spPr>
          <a:xfrm>
            <a:off x="3413953" y="3297275"/>
            <a:ext cx="2316000" cy="131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03" name="Google Shape;103;p15"/>
          <p:cNvSpPr txBox="1">
            <a:spLocks noGrp="1"/>
          </p:cNvSpPr>
          <p:nvPr>
            <p:ph type="subTitle" idx="3"/>
          </p:nvPr>
        </p:nvSpPr>
        <p:spPr>
          <a:xfrm>
            <a:off x="6114682" y="3297275"/>
            <a:ext cx="2316000" cy="131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04" name="Google Shape;104;p15"/>
          <p:cNvSpPr txBox="1">
            <a:spLocks noGrp="1"/>
          </p:cNvSpPr>
          <p:nvPr>
            <p:ph type="subTitle" idx="4"/>
          </p:nvPr>
        </p:nvSpPr>
        <p:spPr>
          <a:xfrm>
            <a:off x="713225" y="2868625"/>
            <a:ext cx="2316000" cy="42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2000"/>
              <a:buFont typeface="Montserrat"/>
              <a:buNone/>
              <a:defRPr sz="1800" b="1">
                <a:solidFill>
                  <a:schemeClr val="dk1"/>
                </a:solidFill>
                <a:latin typeface="Montserrat"/>
                <a:ea typeface="Montserrat"/>
                <a:cs typeface="Montserrat"/>
                <a:sym typeface="Montserrat"/>
              </a:defRPr>
            </a:lvl1pPr>
            <a:lvl2pPr lvl="1"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2pPr>
            <a:lvl3pPr lvl="2"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3pPr>
            <a:lvl4pPr lvl="3"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4pPr>
            <a:lvl5pPr lvl="4"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5pPr>
            <a:lvl6pPr lvl="5"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6pPr>
            <a:lvl7pPr lvl="6"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7pPr>
            <a:lvl8pPr lvl="7"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8pPr>
            <a:lvl9pPr lvl="8" algn="ctr" rtl="0">
              <a:spcBef>
                <a:spcPts val="1600"/>
              </a:spcBef>
              <a:spcAft>
                <a:spcPts val="1600"/>
              </a:spcAft>
              <a:buClr>
                <a:schemeClr val="accent5"/>
              </a:buClr>
              <a:buSzPts val="2000"/>
              <a:buFont typeface="Montserrat"/>
              <a:buNone/>
              <a:defRPr sz="2000" b="1">
                <a:solidFill>
                  <a:schemeClr val="accent5"/>
                </a:solidFill>
                <a:latin typeface="Montserrat"/>
                <a:ea typeface="Montserrat"/>
                <a:cs typeface="Montserrat"/>
                <a:sym typeface="Montserrat"/>
              </a:defRPr>
            </a:lvl9pPr>
          </a:lstStyle>
          <a:p>
            <a:endParaRPr/>
          </a:p>
        </p:txBody>
      </p:sp>
      <p:sp>
        <p:nvSpPr>
          <p:cNvPr id="105" name="Google Shape;105;p15"/>
          <p:cNvSpPr txBox="1">
            <a:spLocks noGrp="1"/>
          </p:cNvSpPr>
          <p:nvPr>
            <p:ph type="subTitle" idx="5"/>
          </p:nvPr>
        </p:nvSpPr>
        <p:spPr>
          <a:xfrm>
            <a:off x="3413953" y="2868625"/>
            <a:ext cx="2316000" cy="42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2000"/>
              <a:buFont typeface="Montserrat"/>
              <a:buNone/>
              <a:defRPr sz="1800" b="1">
                <a:solidFill>
                  <a:schemeClr val="dk1"/>
                </a:solidFill>
                <a:latin typeface="Montserrat"/>
                <a:ea typeface="Montserrat"/>
                <a:cs typeface="Montserrat"/>
                <a:sym typeface="Montserrat"/>
              </a:defRPr>
            </a:lvl1pPr>
            <a:lvl2pPr lvl="1"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2pPr>
            <a:lvl3pPr lvl="2"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3pPr>
            <a:lvl4pPr lvl="3"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4pPr>
            <a:lvl5pPr lvl="4"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5pPr>
            <a:lvl6pPr lvl="5"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6pPr>
            <a:lvl7pPr lvl="6"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7pPr>
            <a:lvl8pPr lvl="7"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8pPr>
            <a:lvl9pPr lvl="8" algn="ctr" rtl="0">
              <a:spcBef>
                <a:spcPts val="1600"/>
              </a:spcBef>
              <a:spcAft>
                <a:spcPts val="1600"/>
              </a:spcAft>
              <a:buClr>
                <a:schemeClr val="accent5"/>
              </a:buClr>
              <a:buSzPts val="2000"/>
              <a:buFont typeface="Montserrat"/>
              <a:buNone/>
              <a:defRPr sz="2000" b="1">
                <a:solidFill>
                  <a:schemeClr val="accent5"/>
                </a:solidFill>
                <a:latin typeface="Montserrat"/>
                <a:ea typeface="Montserrat"/>
                <a:cs typeface="Montserrat"/>
                <a:sym typeface="Montserrat"/>
              </a:defRPr>
            </a:lvl9pPr>
          </a:lstStyle>
          <a:p>
            <a:endParaRPr/>
          </a:p>
        </p:txBody>
      </p:sp>
      <p:sp>
        <p:nvSpPr>
          <p:cNvPr id="106" name="Google Shape;106;p15"/>
          <p:cNvSpPr txBox="1">
            <a:spLocks noGrp="1"/>
          </p:cNvSpPr>
          <p:nvPr>
            <p:ph type="subTitle" idx="6"/>
          </p:nvPr>
        </p:nvSpPr>
        <p:spPr>
          <a:xfrm>
            <a:off x="6114682" y="2868625"/>
            <a:ext cx="2316000" cy="42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2000"/>
              <a:buFont typeface="Montserrat"/>
              <a:buNone/>
              <a:defRPr sz="1800" b="1">
                <a:solidFill>
                  <a:schemeClr val="dk1"/>
                </a:solidFill>
                <a:latin typeface="Montserrat"/>
                <a:ea typeface="Montserrat"/>
                <a:cs typeface="Montserrat"/>
                <a:sym typeface="Montserrat"/>
              </a:defRPr>
            </a:lvl1pPr>
            <a:lvl2pPr lvl="1"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2pPr>
            <a:lvl3pPr lvl="2"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3pPr>
            <a:lvl4pPr lvl="3"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4pPr>
            <a:lvl5pPr lvl="4"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5pPr>
            <a:lvl6pPr lvl="5"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6pPr>
            <a:lvl7pPr lvl="6"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7pPr>
            <a:lvl8pPr lvl="7"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8pPr>
            <a:lvl9pPr lvl="8" algn="ctr" rtl="0">
              <a:spcBef>
                <a:spcPts val="1600"/>
              </a:spcBef>
              <a:spcAft>
                <a:spcPts val="1600"/>
              </a:spcAft>
              <a:buClr>
                <a:schemeClr val="accent5"/>
              </a:buClr>
              <a:buSzPts val="2000"/>
              <a:buFont typeface="Montserrat"/>
              <a:buNone/>
              <a:defRPr sz="2000" b="1">
                <a:solidFill>
                  <a:schemeClr val="accent5"/>
                </a:solidFill>
                <a:latin typeface="Montserrat"/>
                <a:ea typeface="Montserrat"/>
                <a:cs typeface="Montserrat"/>
                <a:sym typeface="Montserrat"/>
              </a:defRPr>
            </a:lvl9pPr>
          </a:lstStyle>
          <a:p>
            <a:endParaRPr/>
          </a:p>
        </p:txBody>
      </p:sp>
      <p:sp>
        <p:nvSpPr>
          <p:cNvPr id="107" name="Google Shape;107;p15"/>
          <p:cNvSpPr txBox="1">
            <a:spLocks noGrp="1"/>
          </p:cNvSpPr>
          <p:nvPr>
            <p:ph type="title"/>
          </p:nvPr>
        </p:nvSpPr>
        <p:spPr>
          <a:xfrm>
            <a:off x="609041" y="539500"/>
            <a:ext cx="3704700" cy="832200"/>
          </a:xfrm>
          <a:prstGeom prst="rect">
            <a:avLst/>
          </a:prstGeom>
        </p:spPr>
        <p:txBody>
          <a:bodyPr spcFirstLastPara="1" wrap="square" lIns="0" tIns="0" rIns="0" bIns="0" anchor="t" anchorCtr="0">
            <a:noAutofit/>
          </a:bodyPr>
          <a:lstStyle>
            <a:lvl1pPr lvl="0" rtl="0">
              <a:spcBef>
                <a:spcPts val="0"/>
              </a:spcBef>
              <a:spcAft>
                <a:spcPts val="0"/>
              </a:spcAft>
              <a:buSzPts val="2800"/>
              <a:buNone/>
              <a:defRPr sz="3000">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
    <p:spTree>
      <p:nvGrpSpPr>
        <p:cNvPr id="1" name="Shape 132"/>
        <p:cNvGrpSpPr/>
        <p:nvPr/>
      </p:nvGrpSpPr>
      <p:grpSpPr>
        <a:xfrm>
          <a:off x="0" y="0"/>
          <a:ext cx="0" cy="0"/>
          <a:chOff x="0" y="0"/>
          <a:chExt cx="0" cy="0"/>
        </a:xfrm>
      </p:grpSpPr>
      <p:pic>
        <p:nvPicPr>
          <p:cNvPr id="133" name="Google Shape;133;p18"/>
          <p:cNvPicPr preferRelativeResize="0"/>
          <p:nvPr/>
        </p:nvPicPr>
        <p:blipFill rotWithShape="1">
          <a:blip r:embed="rId2">
            <a:alphaModFix amt="50000"/>
          </a:blip>
          <a:srcRect l="8636" t="21654" r="4565" b="4988"/>
          <a:stretch/>
        </p:blipFill>
        <p:spPr>
          <a:xfrm rot="10800000">
            <a:off x="-43401" y="-33902"/>
            <a:ext cx="9229676" cy="5231652"/>
          </a:xfrm>
          <a:prstGeom prst="rect">
            <a:avLst/>
          </a:prstGeom>
          <a:noFill/>
          <a:ln>
            <a:noFill/>
          </a:ln>
        </p:spPr>
      </p:pic>
      <p:sp>
        <p:nvSpPr>
          <p:cNvPr id="134" name="Google Shape;134;p18"/>
          <p:cNvSpPr/>
          <p:nvPr/>
        </p:nvSpPr>
        <p:spPr>
          <a:xfrm rot="10800000">
            <a:off x="-529350" y="4925131"/>
            <a:ext cx="1524317" cy="1818676"/>
          </a:xfrm>
          <a:custGeom>
            <a:avLst/>
            <a:gdLst/>
            <a:ahLst/>
            <a:cxnLst/>
            <a:rect l="l" t="t" r="r" b="b"/>
            <a:pathLst>
              <a:path w="40957" h="48899" extrusionOk="0">
                <a:moveTo>
                  <a:pt x="21103" y="1"/>
                </a:moveTo>
                <a:cubicBezTo>
                  <a:pt x="20277" y="2108"/>
                  <a:pt x="18620" y="4162"/>
                  <a:pt x="17286" y="5809"/>
                </a:cubicBezTo>
                <a:lnTo>
                  <a:pt x="16932" y="6249"/>
                </a:lnTo>
                <a:cubicBezTo>
                  <a:pt x="15496" y="8028"/>
                  <a:pt x="14337" y="9902"/>
                  <a:pt x="13215" y="11712"/>
                </a:cubicBezTo>
                <a:cubicBezTo>
                  <a:pt x="12500" y="12871"/>
                  <a:pt x="11759" y="14068"/>
                  <a:pt x="10948" y="15232"/>
                </a:cubicBezTo>
                <a:cubicBezTo>
                  <a:pt x="7136" y="20734"/>
                  <a:pt x="2547" y="27982"/>
                  <a:pt x="873" y="35224"/>
                </a:cubicBezTo>
                <a:cubicBezTo>
                  <a:pt x="133" y="38433"/>
                  <a:pt x="0" y="44134"/>
                  <a:pt x="2674" y="46687"/>
                </a:cubicBezTo>
                <a:cubicBezTo>
                  <a:pt x="4314" y="48253"/>
                  <a:pt x="6125" y="48899"/>
                  <a:pt x="7883" y="48899"/>
                </a:cubicBezTo>
                <a:cubicBezTo>
                  <a:pt x="10059" y="48899"/>
                  <a:pt x="12150" y="47904"/>
                  <a:pt x="13728" y="46432"/>
                </a:cubicBezTo>
                <a:cubicBezTo>
                  <a:pt x="17360" y="43054"/>
                  <a:pt x="20451" y="38951"/>
                  <a:pt x="23444" y="34980"/>
                </a:cubicBezTo>
                <a:cubicBezTo>
                  <a:pt x="24905" y="33042"/>
                  <a:pt x="26413" y="31041"/>
                  <a:pt x="27954" y="29172"/>
                </a:cubicBezTo>
                <a:cubicBezTo>
                  <a:pt x="31215" y="25206"/>
                  <a:pt x="36266" y="22496"/>
                  <a:pt x="40957" y="20151"/>
                </a:cubicBezTo>
                <a:lnTo>
                  <a:pt x="409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8"/>
          <p:cNvSpPr/>
          <p:nvPr/>
        </p:nvSpPr>
        <p:spPr>
          <a:xfrm rot="10800000">
            <a:off x="7764124" y="-391203"/>
            <a:ext cx="2339715" cy="1884953"/>
          </a:xfrm>
          <a:custGeom>
            <a:avLst/>
            <a:gdLst/>
            <a:ahLst/>
            <a:cxnLst/>
            <a:rect l="l" t="t" r="r" b="b"/>
            <a:pathLst>
              <a:path w="62866" h="50681" extrusionOk="0">
                <a:moveTo>
                  <a:pt x="9773" y="1"/>
                </a:moveTo>
                <a:cubicBezTo>
                  <a:pt x="6741" y="1"/>
                  <a:pt x="2655" y="1865"/>
                  <a:pt x="1" y="4383"/>
                </a:cubicBezTo>
                <a:lnTo>
                  <a:pt x="1" y="50681"/>
                </a:lnTo>
                <a:lnTo>
                  <a:pt x="62866" y="50681"/>
                </a:lnTo>
                <a:cubicBezTo>
                  <a:pt x="61483" y="48093"/>
                  <a:pt x="59885" y="45530"/>
                  <a:pt x="57624" y="43189"/>
                </a:cubicBezTo>
                <a:cubicBezTo>
                  <a:pt x="53167" y="38578"/>
                  <a:pt x="49349" y="35184"/>
                  <a:pt x="44102" y="32516"/>
                </a:cubicBezTo>
                <a:cubicBezTo>
                  <a:pt x="42710" y="31807"/>
                  <a:pt x="41159" y="31230"/>
                  <a:pt x="39518" y="30621"/>
                </a:cubicBezTo>
                <a:cubicBezTo>
                  <a:pt x="36140" y="29366"/>
                  <a:pt x="32646" y="28069"/>
                  <a:pt x="30433" y="25539"/>
                </a:cubicBezTo>
                <a:cubicBezTo>
                  <a:pt x="28463" y="23284"/>
                  <a:pt x="27229" y="20112"/>
                  <a:pt x="26039" y="17041"/>
                </a:cubicBezTo>
                <a:cubicBezTo>
                  <a:pt x="25149" y="14754"/>
                  <a:pt x="24228" y="12393"/>
                  <a:pt x="22999" y="10375"/>
                </a:cubicBezTo>
                <a:cubicBezTo>
                  <a:pt x="18885" y="3620"/>
                  <a:pt x="14672" y="227"/>
                  <a:pt x="10124" y="9"/>
                </a:cubicBezTo>
                <a:cubicBezTo>
                  <a:pt x="10009" y="4"/>
                  <a:pt x="9892" y="1"/>
                  <a:pt x="9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8"/>
          <p:cNvSpPr txBox="1">
            <a:spLocks noGrp="1"/>
          </p:cNvSpPr>
          <p:nvPr>
            <p:ph type="title"/>
          </p:nvPr>
        </p:nvSpPr>
        <p:spPr>
          <a:xfrm>
            <a:off x="606511" y="539500"/>
            <a:ext cx="3465900" cy="832200"/>
          </a:xfrm>
          <a:prstGeom prst="rect">
            <a:avLst/>
          </a:prstGeom>
        </p:spPr>
        <p:txBody>
          <a:bodyPr spcFirstLastPara="1" wrap="square" lIns="0" tIns="0" rIns="0" bIns="0" anchor="t" anchorCtr="0">
            <a:noAutofit/>
          </a:bodyPr>
          <a:lstStyle>
            <a:lvl1pPr lvl="0" rtl="0">
              <a:spcBef>
                <a:spcPts val="0"/>
              </a:spcBef>
              <a:spcAft>
                <a:spcPts val="0"/>
              </a:spcAft>
              <a:buSzPts val="2800"/>
              <a:buNone/>
              <a:defRPr sz="3000">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7" name="Google Shape;137;p18"/>
          <p:cNvSpPr txBox="1">
            <a:spLocks noGrp="1"/>
          </p:cNvSpPr>
          <p:nvPr>
            <p:ph type="subTitle" idx="1"/>
          </p:nvPr>
        </p:nvSpPr>
        <p:spPr>
          <a:xfrm>
            <a:off x="1486925" y="2096250"/>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8" name="Google Shape;138;p18"/>
          <p:cNvSpPr txBox="1">
            <a:spLocks noGrp="1"/>
          </p:cNvSpPr>
          <p:nvPr>
            <p:ph type="subTitle" idx="2"/>
          </p:nvPr>
        </p:nvSpPr>
        <p:spPr>
          <a:xfrm>
            <a:off x="1486926" y="1874150"/>
            <a:ext cx="2949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9" name="Google Shape;139;p18"/>
          <p:cNvSpPr txBox="1">
            <a:spLocks noGrp="1"/>
          </p:cNvSpPr>
          <p:nvPr>
            <p:ph type="subTitle" idx="3"/>
          </p:nvPr>
        </p:nvSpPr>
        <p:spPr>
          <a:xfrm>
            <a:off x="1486925" y="3077675"/>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0" name="Google Shape;140;p18"/>
          <p:cNvSpPr txBox="1">
            <a:spLocks noGrp="1"/>
          </p:cNvSpPr>
          <p:nvPr>
            <p:ph type="subTitle" idx="4"/>
          </p:nvPr>
        </p:nvSpPr>
        <p:spPr>
          <a:xfrm>
            <a:off x="1486925" y="2855575"/>
            <a:ext cx="2697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1" name="Google Shape;141;p18"/>
          <p:cNvSpPr txBox="1">
            <a:spLocks noGrp="1"/>
          </p:cNvSpPr>
          <p:nvPr>
            <p:ph type="subTitle" idx="5"/>
          </p:nvPr>
        </p:nvSpPr>
        <p:spPr>
          <a:xfrm>
            <a:off x="1486925" y="4059100"/>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2" name="Google Shape;142;p18"/>
          <p:cNvSpPr txBox="1">
            <a:spLocks noGrp="1"/>
          </p:cNvSpPr>
          <p:nvPr>
            <p:ph type="subTitle" idx="6"/>
          </p:nvPr>
        </p:nvSpPr>
        <p:spPr>
          <a:xfrm>
            <a:off x="1486925" y="3837000"/>
            <a:ext cx="2697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3" name="Google Shape;143;p18"/>
          <p:cNvSpPr txBox="1">
            <a:spLocks noGrp="1"/>
          </p:cNvSpPr>
          <p:nvPr>
            <p:ph type="subTitle" idx="7"/>
          </p:nvPr>
        </p:nvSpPr>
        <p:spPr>
          <a:xfrm>
            <a:off x="5733475" y="2096250"/>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4" name="Google Shape;144;p18"/>
          <p:cNvSpPr txBox="1">
            <a:spLocks noGrp="1"/>
          </p:cNvSpPr>
          <p:nvPr>
            <p:ph type="subTitle" idx="8"/>
          </p:nvPr>
        </p:nvSpPr>
        <p:spPr>
          <a:xfrm>
            <a:off x="5733475" y="1874150"/>
            <a:ext cx="2697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5" name="Google Shape;145;p18"/>
          <p:cNvSpPr txBox="1">
            <a:spLocks noGrp="1"/>
          </p:cNvSpPr>
          <p:nvPr>
            <p:ph type="subTitle" idx="9"/>
          </p:nvPr>
        </p:nvSpPr>
        <p:spPr>
          <a:xfrm>
            <a:off x="5733475" y="3077675"/>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6" name="Google Shape;146;p18"/>
          <p:cNvSpPr txBox="1">
            <a:spLocks noGrp="1"/>
          </p:cNvSpPr>
          <p:nvPr>
            <p:ph type="subTitle" idx="13"/>
          </p:nvPr>
        </p:nvSpPr>
        <p:spPr>
          <a:xfrm>
            <a:off x="5733475" y="2855575"/>
            <a:ext cx="2697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7" name="Google Shape;147;p18"/>
          <p:cNvSpPr txBox="1">
            <a:spLocks noGrp="1"/>
          </p:cNvSpPr>
          <p:nvPr>
            <p:ph type="subTitle" idx="14"/>
          </p:nvPr>
        </p:nvSpPr>
        <p:spPr>
          <a:xfrm>
            <a:off x="5733475" y="4059100"/>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8" name="Google Shape;148;p18"/>
          <p:cNvSpPr txBox="1">
            <a:spLocks noGrp="1"/>
          </p:cNvSpPr>
          <p:nvPr>
            <p:ph type="subTitle" idx="15"/>
          </p:nvPr>
        </p:nvSpPr>
        <p:spPr>
          <a:xfrm>
            <a:off x="5733475" y="3837000"/>
            <a:ext cx="2697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1pPr>
            <a:lvl2pPr lvl="1">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2pPr>
            <a:lvl3pPr lvl="2">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3pPr>
            <a:lvl4pPr lvl="3">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4pPr>
            <a:lvl5pPr lvl="4">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5pPr>
            <a:lvl6pPr lvl="5">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6pPr>
            <a:lvl7pPr lvl="6">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7pPr>
            <a:lvl8pPr lvl="7">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8pPr>
            <a:lvl9pPr lvl="8">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FFFFFF"/>
              </a:buClr>
              <a:buSzPts val="1400"/>
              <a:buFont typeface="Barlow"/>
              <a:buChar char="●"/>
              <a:defRPr>
                <a:solidFill>
                  <a:srgbClr val="FFFFFF"/>
                </a:solidFill>
                <a:latin typeface="Barlow"/>
                <a:ea typeface="Barlow"/>
                <a:cs typeface="Barlow"/>
                <a:sym typeface="Barlow"/>
              </a:defRPr>
            </a:lvl1pPr>
            <a:lvl2pPr marL="914400" lvl="1"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2pPr>
            <a:lvl3pPr marL="1371600" lvl="2"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3pPr>
            <a:lvl4pPr marL="1828800" lvl="3"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4pPr>
            <a:lvl5pPr marL="2286000" lvl="4"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5pPr>
            <a:lvl6pPr marL="2743200" lvl="5"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6pPr>
            <a:lvl7pPr marL="3200400" lvl="6"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7pPr>
            <a:lvl8pPr marL="3657600" lvl="7"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8pPr>
            <a:lvl9pPr marL="4114800" lvl="8" indent="-317500">
              <a:lnSpc>
                <a:spcPct val="100000"/>
              </a:lnSpc>
              <a:spcBef>
                <a:spcPts val="1600"/>
              </a:spcBef>
              <a:spcAft>
                <a:spcPts val="1600"/>
              </a:spcAft>
              <a:buClr>
                <a:srgbClr val="FFFFFF"/>
              </a:buClr>
              <a:buSzPts val="1400"/>
              <a:buFont typeface="Barlow"/>
              <a:buChar char="■"/>
              <a:defRPr>
                <a:solidFill>
                  <a:srgbClr val="FFFFFF"/>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8" r:id="rId5"/>
    <p:sldLayoutId id="2147483659" r:id="rId6"/>
    <p:sldLayoutId id="2147483661" r:id="rId7"/>
    <p:sldLayoutId id="2147483664"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ElyesKhechine/nios-ii-dev-with-altera-de2-115-fpga-and-cpulator-simulator"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image" Target="../media/image25.gif"/><Relationship Id="rId4" Type="http://schemas.openxmlformats.org/officeDocument/2006/relationships/image" Target="../media/image24.gif"/></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29.gif"/><Relationship Id="rId4" Type="http://schemas.openxmlformats.org/officeDocument/2006/relationships/image" Target="../media/image28.gif"/></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33.gif"/><Relationship Id="rId4" Type="http://schemas.openxmlformats.org/officeDocument/2006/relationships/image" Target="../media/image32.gif"/></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5.gif"/><Relationship Id="rId2" Type="http://schemas.openxmlformats.org/officeDocument/2006/relationships/notesSlide" Target="../notesSlides/notesSlide35.xml"/><Relationship Id="rId1" Type="http://schemas.openxmlformats.org/officeDocument/2006/relationships/slideLayout" Target="../slideLayouts/slideLayout3.xml"/><Relationship Id="rId5" Type="http://schemas.openxmlformats.org/officeDocument/2006/relationships/image" Target="../media/image37.gif"/><Relationship Id="rId4" Type="http://schemas.openxmlformats.org/officeDocument/2006/relationships/image" Target="../media/image36.gif"/></Relationships>
</file>

<file path=ppt/slides/_rels/slide36.xml.rels><?xml version="1.0" encoding="UTF-8" standalone="yes"?>
<Relationships xmlns="http://schemas.openxmlformats.org/package/2006/relationships"><Relationship Id="rId3" Type="http://schemas.openxmlformats.org/officeDocument/2006/relationships/hyperlink" Target="https://en.wikipedia.org/wiki/Nios_II"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 Id="rId6" Type="http://schemas.openxmlformats.org/officeDocument/2006/relationships/hyperlink" Target="https://www.youtube.com/watch?v=lG2I56NKLQk&amp;ab_channel=IntelFPGA" TargetMode="External"/><Relationship Id="rId5" Type="http://schemas.openxmlformats.org/officeDocument/2006/relationships/hyperlink" Target="https://www.intel.com/content/www/us/en/products/details/fpga/nios-processor/ii.html" TargetMode="External"/><Relationship Id="rId4" Type="http://schemas.openxmlformats.org/officeDocument/2006/relationships/hyperlink" Target="https://web.archive.org/web/20101225092752/http:/www.altera.com/products/ip/processors/nios2/ni2-index.html"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32-bit"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1.gif"/><Relationship Id="rId4" Type="http://schemas.openxmlformats.org/officeDocument/2006/relationships/hyperlink" Target="https://en.wikipedia.org/wiki/Digital_signal_processing"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5"/>
          <p:cNvSpPr txBox="1">
            <a:spLocks noGrp="1"/>
          </p:cNvSpPr>
          <p:nvPr>
            <p:ph type="ctrTitle"/>
          </p:nvPr>
        </p:nvSpPr>
        <p:spPr>
          <a:xfrm>
            <a:off x="633650" y="1321550"/>
            <a:ext cx="8168874" cy="2271600"/>
          </a:xfrm>
          <a:prstGeom prst="rect">
            <a:avLst/>
          </a:prstGeom>
        </p:spPr>
        <p:txBody>
          <a:bodyPr spcFirstLastPara="1" wrap="square" lIns="0" tIns="91425" rIns="91425" bIns="91425" anchor="t" anchorCtr="0">
            <a:noAutofit/>
          </a:bodyPr>
          <a:lstStyle/>
          <a:p>
            <a:pPr marL="0" lvl="0" indent="0" algn="ctr" rtl="0">
              <a:spcBef>
                <a:spcPts val="0"/>
              </a:spcBef>
              <a:spcAft>
                <a:spcPts val="0"/>
              </a:spcAft>
              <a:buNone/>
            </a:pPr>
            <a:r>
              <a:rPr lang="en-US" sz="4400" dirty="0">
                <a:solidFill>
                  <a:schemeClr val="lt2"/>
                </a:solidFill>
              </a:rPr>
              <a:t>NIOS II Development</a:t>
            </a:r>
            <a:br>
              <a:rPr lang="en-US" sz="4400" dirty="0">
                <a:solidFill>
                  <a:schemeClr val="lt2"/>
                </a:solidFill>
              </a:rPr>
            </a:br>
            <a:r>
              <a:rPr lang="en-US" sz="4400" dirty="0">
                <a:solidFill>
                  <a:schemeClr val="bg2"/>
                </a:solidFill>
              </a:rPr>
              <a:t>with the Altera DE2-115 FPGA and the </a:t>
            </a:r>
            <a:r>
              <a:rPr lang="en-US" sz="4400" dirty="0" err="1">
                <a:solidFill>
                  <a:schemeClr val="bg2"/>
                </a:solidFill>
              </a:rPr>
              <a:t>CPUlator</a:t>
            </a:r>
            <a:r>
              <a:rPr lang="en-US" sz="4400" dirty="0">
                <a:solidFill>
                  <a:schemeClr val="bg2"/>
                </a:solidFill>
              </a:rPr>
              <a:t> Simulator</a:t>
            </a:r>
          </a:p>
        </p:txBody>
      </p:sp>
      <p:sp>
        <p:nvSpPr>
          <p:cNvPr id="183" name="Google Shape;183;p25"/>
          <p:cNvSpPr txBox="1">
            <a:spLocks noGrp="1"/>
          </p:cNvSpPr>
          <p:nvPr>
            <p:ph type="subTitle" idx="1"/>
          </p:nvPr>
        </p:nvSpPr>
        <p:spPr>
          <a:xfrm>
            <a:off x="1094075" y="3795400"/>
            <a:ext cx="3722726"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Presented by:	Alae Bouchiba</a:t>
            </a:r>
          </a:p>
          <a:p>
            <a:pPr marL="0" lvl="0" indent="0" algn="l" rtl="0">
              <a:spcBef>
                <a:spcPts val="0"/>
              </a:spcBef>
              <a:spcAft>
                <a:spcPts val="0"/>
              </a:spcAft>
              <a:buNone/>
            </a:pPr>
            <a:r>
              <a:rPr lang="en" dirty="0"/>
              <a:t>		Elyes Khechine</a:t>
            </a:r>
          </a:p>
        </p:txBody>
      </p:sp>
      <p:sp>
        <p:nvSpPr>
          <p:cNvPr id="184" name="Google Shape;184;p25"/>
          <p:cNvSpPr/>
          <p:nvPr/>
        </p:nvSpPr>
        <p:spPr>
          <a:xfrm>
            <a:off x="1775" y="3815975"/>
            <a:ext cx="1092300" cy="792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83;p25">
            <a:extLst>
              <a:ext uri="{FF2B5EF4-FFF2-40B4-BE49-F238E27FC236}">
                <a16:creationId xmlns:a16="http://schemas.microsoft.com/office/drawing/2014/main" id="{CE8AA84C-9374-BA24-F9A2-BC4EAC1C1619}"/>
              </a:ext>
            </a:extLst>
          </p:cNvPr>
          <p:cNvSpPr txBox="1">
            <a:spLocks/>
          </p:cNvSpPr>
          <p:nvPr/>
        </p:nvSpPr>
        <p:spPr>
          <a:xfrm>
            <a:off x="4060845" y="4673165"/>
            <a:ext cx="955167" cy="4335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2800"/>
              <a:buFont typeface="Barlow"/>
              <a:buNone/>
              <a:defRPr sz="18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2pPr>
            <a:lvl3pPr marL="1371600" marR="0" lvl="2"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3pPr>
            <a:lvl4pPr marL="1828800" marR="0" lvl="3"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4pPr>
            <a:lvl5pPr marL="2286000" marR="0" lvl="4"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5pPr>
            <a:lvl6pPr marL="2743200" marR="0" lvl="5"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6pPr>
            <a:lvl7pPr marL="3200400" marR="0" lvl="6"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7pPr>
            <a:lvl8pPr marL="3657600" marR="0" lvl="7"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8pPr>
            <a:lvl9pPr marL="4114800" marR="0" lvl="8"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9pPr>
          </a:lstStyle>
          <a:p>
            <a:pPr marL="0" indent="0"/>
            <a:r>
              <a:rPr lang="en" b="1" dirty="0">
                <a:solidFill>
                  <a:schemeClr val="tx1"/>
                </a:solidFill>
                <a:hlinkClick r:id="rId3">
                  <a:extLst>
                    <a:ext uri="{A12FA001-AC4F-418D-AE19-62706E023703}">
                      <ahyp:hlinkClr xmlns:ahyp="http://schemas.microsoft.com/office/drawing/2018/hyperlinkcolor" val="tx"/>
                    </a:ext>
                  </a:extLst>
                </a:hlinkClick>
              </a:rPr>
              <a:t>GitHub</a:t>
            </a:r>
            <a:endParaRPr lang="en" b="1" dirty="0">
              <a:solidFill>
                <a:schemeClr val="tx1"/>
              </a:solidFill>
            </a:endParaRPr>
          </a:p>
        </p:txBody>
      </p:sp>
      <p:pic>
        <p:nvPicPr>
          <p:cNvPr id="4" name="Picture 3" descr="A black cat silhouette in a circle&#10;&#10;Description automatically generated">
            <a:hlinkClick r:id="rId3"/>
            <a:extLst>
              <a:ext uri="{FF2B5EF4-FFF2-40B4-BE49-F238E27FC236}">
                <a16:creationId xmlns:a16="http://schemas.microsoft.com/office/drawing/2014/main" id="{3AF50F2B-7A6C-A6D4-4EA6-583CED325FF2}"/>
              </a:ext>
            </a:extLst>
          </p:cNvPr>
          <p:cNvPicPr>
            <a:picLocks noChangeAspect="1"/>
          </p:cNvPicPr>
          <p:nvPr/>
        </p:nvPicPr>
        <p:blipFill>
          <a:blip r:embed="rId4"/>
          <a:stretch>
            <a:fillRect/>
          </a:stretch>
        </p:blipFill>
        <p:spPr>
          <a:xfrm>
            <a:off x="3749919" y="4754816"/>
            <a:ext cx="310926" cy="31092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7"/>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txBox="1">
            <a:spLocks noGrp="1"/>
          </p:cNvSpPr>
          <p:nvPr>
            <p:ph type="ctrTitle" idx="4"/>
          </p:nvPr>
        </p:nvSpPr>
        <p:spPr>
          <a:xfrm>
            <a:off x="6654138" y="1247132"/>
            <a:ext cx="2489861"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Long Life Cycle</a:t>
            </a:r>
            <a:br>
              <a:rPr lang="en-US" dirty="0"/>
            </a:br>
            <a:endParaRPr lang="en-US" dirty="0"/>
          </a:p>
        </p:txBody>
      </p:sp>
      <p:sp>
        <p:nvSpPr>
          <p:cNvPr id="198" name="Google Shape;198;p27"/>
          <p:cNvSpPr txBox="1">
            <a:spLocks noGrp="1"/>
          </p:cNvSpPr>
          <p:nvPr>
            <p:ph type="subTitle" idx="1"/>
          </p:nvPr>
        </p:nvSpPr>
        <p:spPr>
          <a:xfrm>
            <a:off x="2008467" y="1644396"/>
            <a:ext cx="2405762" cy="11051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With the perfect fit of CPUs, peripherals, memory interfaces, and custom hardware peripherals to meet the unique demands of every new design cycle.</a:t>
            </a:r>
          </a:p>
        </p:txBody>
      </p:sp>
      <p:sp>
        <p:nvSpPr>
          <p:cNvPr id="199" name="Google Shape;199;p27"/>
          <p:cNvSpPr txBox="1">
            <a:spLocks noGrp="1"/>
          </p:cNvSpPr>
          <p:nvPr>
            <p:ph type="ctrTitle"/>
          </p:nvPr>
        </p:nvSpPr>
        <p:spPr>
          <a:xfrm>
            <a:off x="2123539" y="1247132"/>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Flexibility</a:t>
            </a:r>
          </a:p>
        </p:txBody>
      </p:sp>
      <p:sp>
        <p:nvSpPr>
          <p:cNvPr id="200" name="Google Shape;200;p27"/>
          <p:cNvSpPr txBox="1">
            <a:spLocks noGrp="1"/>
          </p:cNvSpPr>
          <p:nvPr>
            <p:ph type="title" idx="2"/>
          </p:nvPr>
        </p:nvSpPr>
        <p:spPr>
          <a:xfrm>
            <a:off x="284239" y="1369757"/>
            <a:ext cx="18927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01" name="Google Shape;201;p27"/>
          <p:cNvSpPr txBox="1">
            <a:spLocks noGrp="1"/>
          </p:cNvSpPr>
          <p:nvPr>
            <p:ph type="ctrTitle" idx="3"/>
          </p:nvPr>
        </p:nvSpPr>
        <p:spPr>
          <a:xfrm>
            <a:off x="426208" y="547673"/>
            <a:ext cx="8291583" cy="384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Benefits of </a:t>
            </a:r>
            <a:r>
              <a:rPr lang="en-US" dirty="0" err="1"/>
              <a:t>Nios</a:t>
            </a:r>
            <a:r>
              <a:rPr lang="en-US" dirty="0"/>
              <a:t> II Embedded Processors</a:t>
            </a:r>
          </a:p>
        </p:txBody>
      </p:sp>
      <p:sp>
        <p:nvSpPr>
          <p:cNvPr id="202" name="Google Shape;202;p27"/>
          <p:cNvSpPr txBox="1">
            <a:spLocks noGrp="1"/>
          </p:cNvSpPr>
          <p:nvPr>
            <p:ph type="title" idx="5"/>
          </p:nvPr>
        </p:nvSpPr>
        <p:spPr>
          <a:xfrm>
            <a:off x="4588959" y="1369757"/>
            <a:ext cx="18906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203" name="Google Shape;203;p27"/>
          <p:cNvSpPr txBox="1">
            <a:spLocks noGrp="1"/>
          </p:cNvSpPr>
          <p:nvPr>
            <p:ph type="subTitle" idx="6"/>
          </p:nvPr>
        </p:nvSpPr>
        <p:spPr>
          <a:xfrm>
            <a:off x="6654289" y="1707606"/>
            <a:ext cx="2489710" cy="152628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err="1"/>
              <a:t>Nios</a:t>
            </a:r>
            <a:r>
              <a:rPr lang="en-US" sz="1200" dirty="0"/>
              <a:t> II processors can help product developers to maximize their return on a product by providing life cycle benefits at every stage of a product's life.</a:t>
            </a:r>
          </a:p>
          <a:p>
            <a:pPr marL="0" lvl="0" indent="0" algn="l" rtl="0">
              <a:spcBef>
                <a:spcPts val="0"/>
              </a:spcBef>
              <a:spcAft>
                <a:spcPts val="0"/>
              </a:spcAft>
              <a:buNone/>
            </a:pPr>
            <a:endParaRPr lang="en-US" sz="1200" dirty="0"/>
          </a:p>
        </p:txBody>
      </p:sp>
      <p:sp>
        <p:nvSpPr>
          <p:cNvPr id="204" name="Google Shape;204;p27"/>
          <p:cNvSpPr txBox="1">
            <a:spLocks noGrp="1"/>
          </p:cNvSpPr>
          <p:nvPr>
            <p:ph type="ctrTitle" idx="7"/>
          </p:nvPr>
        </p:nvSpPr>
        <p:spPr>
          <a:xfrm>
            <a:off x="2123539" y="3310366"/>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Low Cost</a:t>
            </a:r>
            <a:br>
              <a:rPr lang="en-US" dirty="0"/>
            </a:br>
            <a:endParaRPr lang="en-US" dirty="0"/>
          </a:p>
        </p:txBody>
      </p:sp>
      <p:sp>
        <p:nvSpPr>
          <p:cNvPr id="205" name="Google Shape;205;p27"/>
          <p:cNvSpPr txBox="1">
            <a:spLocks noGrp="1"/>
          </p:cNvSpPr>
          <p:nvPr>
            <p:ph type="title" idx="8"/>
          </p:nvPr>
        </p:nvSpPr>
        <p:spPr>
          <a:xfrm>
            <a:off x="284239" y="3432965"/>
            <a:ext cx="18927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06" name="Google Shape;206;p27"/>
          <p:cNvSpPr txBox="1">
            <a:spLocks noGrp="1"/>
          </p:cNvSpPr>
          <p:nvPr>
            <p:ph type="subTitle" idx="9"/>
          </p:nvPr>
        </p:nvSpPr>
        <p:spPr>
          <a:xfrm>
            <a:off x="2008467" y="3718242"/>
            <a:ext cx="2754919" cy="16488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Provides phenomenal cost flexibility, allowing to choose the exact set of processors, peripherals, memory, and interfaces needed for an application, without paying for features  that aren’t needed.</a:t>
            </a:r>
          </a:p>
          <a:p>
            <a:pPr marL="0" lvl="0" indent="0" algn="l" rtl="0">
              <a:spcBef>
                <a:spcPts val="0"/>
              </a:spcBef>
              <a:spcAft>
                <a:spcPts val="0"/>
              </a:spcAft>
              <a:buNone/>
            </a:pPr>
            <a:endParaRPr lang="en-US" dirty="0"/>
          </a:p>
        </p:txBody>
      </p:sp>
      <p:sp>
        <p:nvSpPr>
          <p:cNvPr id="207" name="Google Shape;207;p27"/>
          <p:cNvSpPr txBox="1">
            <a:spLocks noGrp="1"/>
          </p:cNvSpPr>
          <p:nvPr>
            <p:ph type="ctrTitle" idx="13"/>
          </p:nvPr>
        </p:nvSpPr>
        <p:spPr>
          <a:xfrm>
            <a:off x="6654138" y="3310364"/>
            <a:ext cx="256429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High Performance</a:t>
            </a:r>
            <a:br>
              <a:rPr lang="en-US" dirty="0"/>
            </a:br>
            <a:endParaRPr lang="en-US" dirty="0"/>
          </a:p>
        </p:txBody>
      </p:sp>
      <p:sp>
        <p:nvSpPr>
          <p:cNvPr id="208" name="Google Shape;208;p27"/>
          <p:cNvSpPr txBox="1">
            <a:spLocks noGrp="1"/>
          </p:cNvSpPr>
          <p:nvPr>
            <p:ph type="title" idx="14"/>
          </p:nvPr>
        </p:nvSpPr>
        <p:spPr>
          <a:xfrm>
            <a:off x="4588959" y="3432964"/>
            <a:ext cx="18906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209" name="Google Shape;209;p27"/>
          <p:cNvSpPr txBox="1">
            <a:spLocks noGrp="1"/>
          </p:cNvSpPr>
          <p:nvPr>
            <p:ph type="subTitle" idx="15"/>
          </p:nvPr>
        </p:nvSpPr>
        <p:spPr>
          <a:xfrm>
            <a:off x="6616923" y="3896368"/>
            <a:ext cx="2564290" cy="124713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Giving the ultimate flexibility to achieve the exact performance required for an embedded design, without overpaying for high clock frequency, power-hungry off-the-shelf processors.</a:t>
            </a:r>
          </a:p>
        </p:txBody>
      </p:sp>
    </p:spTree>
    <p:extLst>
      <p:ext uri="{BB962C8B-B14F-4D97-AF65-F5344CB8AC3E}">
        <p14:creationId xmlns:p14="http://schemas.microsoft.com/office/powerpoint/2010/main" val="309263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7"/>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txBox="1">
            <a:spLocks noGrp="1"/>
          </p:cNvSpPr>
          <p:nvPr>
            <p:ph type="ctrTitle" idx="4"/>
          </p:nvPr>
        </p:nvSpPr>
        <p:spPr>
          <a:xfrm>
            <a:off x="6654138" y="1247132"/>
            <a:ext cx="2489861"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Hardware Acceleration</a:t>
            </a:r>
          </a:p>
        </p:txBody>
      </p:sp>
      <p:sp>
        <p:nvSpPr>
          <p:cNvPr id="198" name="Google Shape;198;p27"/>
          <p:cNvSpPr txBox="1">
            <a:spLocks noGrp="1"/>
          </p:cNvSpPr>
          <p:nvPr>
            <p:ph type="subTitle" idx="1"/>
          </p:nvPr>
        </p:nvSpPr>
        <p:spPr>
          <a:xfrm>
            <a:off x="2095832" y="1903116"/>
            <a:ext cx="2405762" cy="11803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The architecture supports a Joint Test Action Group (JTAG) debug module that provides on-chip emulation features to control the processor remotely from a host PC.</a:t>
            </a:r>
          </a:p>
        </p:txBody>
      </p:sp>
      <p:sp>
        <p:nvSpPr>
          <p:cNvPr id="199" name="Google Shape;199;p27"/>
          <p:cNvSpPr txBox="1">
            <a:spLocks noGrp="1"/>
          </p:cNvSpPr>
          <p:nvPr>
            <p:ph type="ctrTitle"/>
          </p:nvPr>
        </p:nvSpPr>
        <p:spPr>
          <a:xfrm>
            <a:off x="2123538" y="1247132"/>
            <a:ext cx="2489861" cy="4604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JTAG Debug Module</a:t>
            </a:r>
            <a:br>
              <a:rPr lang="en-US" dirty="0"/>
            </a:br>
            <a:endParaRPr lang="en-US" dirty="0"/>
          </a:p>
        </p:txBody>
      </p:sp>
      <p:sp>
        <p:nvSpPr>
          <p:cNvPr id="200" name="Google Shape;200;p27"/>
          <p:cNvSpPr txBox="1">
            <a:spLocks noGrp="1"/>
          </p:cNvSpPr>
          <p:nvPr>
            <p:ph type="title" idx="2"/>
          </p:nvPr>
        </p:nvSpPr>
        <p:spPr>
          <a:xfrm>
            <a:off x="284239" y="1369757"/>
            <a:ext cx="18927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201" name="Google Shape;201;p27"/>
          <p:cNvSpPr txBox="1">
            <a:spLocks noGrp="1"/>
          </p:cNvSpPr>
          <p:nvPr>
            <p:ph type="ctrTitle" idx="3"/>
          </p:nvPr>
        </p:nvSpPr>
        <p:spPr>
          <a:xfrm>
            <a:off x="426208" y="547673"/>
            <a:ext cx="8291583" cy="384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Benefits of </a:t>
            </a:r>
            <a:r>
              <a:rPr lang="en-US" dirty="0" err="1"/>
              <a:t>Nios</a:t>
            </a:r>
            <a:r>
              <a:rPr lang="en-US" dirty="0"/>
              <a:t> II Embedded Processors</a:t>
            </a:r>
          </a:p>
        </p:txBody>
      </p:sp>
      <p:sp>
        <p:nvSpPr>
          <p:cNvPr id="202" name="Google Shape;202;p27"/>
          <p:cNvSpPr txBox="1">
            <a:spLocks noGrp="1"/>
          </p:cNvSpPr>
          <p:nvPr>
            <p:ph type="title" idx="5"/>
          </p:nvPr>
        </p:nvSpPr>
        <p:spPr>
          <a:xfrm>
            <a:off x="4588959" y="1369757"/>
            <a:ext cx="18906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06</a:t>
            </a:r>
            <a:endParaRPr dirty="0"/>
          </a:p>
        </p:txBody>
      </p:sp>
      <p:sp>
        <p:nvSpPr>
          <p:cNvPr id="203" name="Google Shape;203;p27"/>
          <p:cNvSpPr txBox="1">
            <a:spLocks noGrp="1"/>
          </p:cNvSpPr>
          <p:nvPr>
            <p:ph type="subTitle" idx="6"/>
          </p:nvPr>
        </p:nvSpPr>
        <p:spPr>
          <a:xfrm>
            <a:off x="6685959" y="1903116"/>
            <a:ext cx="2489710" cy="152628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Similar to hardware accelerators, custom instructions allow </a:t>
            </a:r>
            <a:r>
              <a:rPr lang="en-US" sz="1200" dirty="0" err="1"/>
              <a:t>Nios</a:t>
            </a:r>
            <a:r>
              <a:rPr lang="en-US" sz="1200" dirty="0"/>
              <a:t> II processor designers to increase system performance by offloading portions of the software code to hardware functions.</a:t>
            </a:r>
          </a:p>
        </p:txBody>
      </p:sp>
      <p:sp>
        <p:nvSpPr>
          <p:cNvPr id="204" name="Google Shape;204;p27"/>
          <p:cNvSpPr txBox="1">
            <a:spLocks noGrp="1"/>
          </p:cNvSpPr>
          <p:nvPr>
            <p:ph type="ctrTitle" idx="7"/>
          </p:nvPr>
        </p:nvSpPr>
        <p:spPr>
          <a:xfrm>
            <a:off x="2123539" y="3310366"/>
            <a:ext cx="2933194" cy="5860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Nios</a:t>
            </a:r>
            <a:r>
              <a:rPr lang="en-US" dirty="0"/>
              <a:t>® II Processor Cores</a:t>
            </a:r>
          </a:p>
        </p:txBody>
      </p:sp>
      <p:sp>
        <p:nvSpPr>
          <p:cNvPr id="205" name="Google Shape;205;p27"/>
          <p:cNvSpPr txBox="1">
            <a:spLocks noGrp="1"/>
          </p:cNvSpPr>
          <p:nvPr>
            <p:ph type="title" idx="8"/>
          </p:nvPr>
        </p:nvSpPr>
        <p:spPr>
          <a:xfrm>
            <a:off x="284239" y="3432965"/>
            <a:ext cx="18927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206" name="Google Shape;206;p27"/>
          <p:cNvSpPr txBox="1">
            <a:spLocks noGrp="1"/>
          </p:cNvSpPr>
          <p:nvPr>
            <p:ph type="subTitle" idx="9"/>
          </p:nvPr>
        </p:nvSpPr>
        <p:spPr>
          <a:xfrm>
            <a:off x="2126934" y="3956700"/>
            <a:ext cx="2604932" cy="10811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Used by more designers than any other soft processor in the world, </a:t>
            </a:r>
            <a:r>
              <a:rPr lang="en-US" sz="1200" dirty="0" err="1"/>
              <a:t>Nios</a:t>
            </a:r>
            <a:r>
              <a:rPr lang="en-US" sz="1200" dirty="0"/>
              <a:t> II embedded processors remain the industry-standard processor for FPGA design.</a:t>
            </a:r>
          </a:p>
        </p:txBody>
      </p:sp>
    </p:spTree>
    <p:extLst>
      <p:ext uri="{BB962C8B-B14F-4D97-AF65-F5344CB8AC3E}">
        <p14:creationId xmlns:p14="http://schemas.microsoft.com/office/powerpoint/2010/main" val="1723259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1"/>
          <p:cNvSpPr/>
          <p:nvPr/>
        </p:nvSpPr>
        <p:spPr>
          <a:xfrm>
            <a:off x="4239625" y="2250087"/>
            <a:ext cx="685200" cy="685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6965563" y="2250087"/>
            <a:ext cx="685200" cy="685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txBox="1">
            <a:spLocks noGrp="1"/>
          </p:cNvSpPr>
          <p:nvPr>
            <p:ph type="subTitle" idx="1"/>
          </p:nvPr>
        </p:nvSpPr>
        <p:spPr>
          <a:xfrm>
            <a:off x="713225" y="3467395"/>
            <a:ext cx="2316000" cy="131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Optimized for highest performance, optional memory management unit (MMU), or memory protection unit (MPU)</a:t>
            </a:r>
          </a:p>
        </p:txBody>
      </p:sp>
      <p:sp>
        <p:nvSpPr>
          <p:cNvPr id="244" name="Google Shape;244;p31"/>
          <p:cNvSpPr txBox="1">
            <a:spLocks noGrp="1"/>
          </p:cNvSpPr>
          <p:nvPr>
            <p:ph type="subTitle" idx="2"/>
          </p:nvPr>
        </p:nvSpPr>
        <p:spPr>
          <a:xfrm>
            <a:off x="3344773" y="3467395"/>
            <a:ext cx="2454360" cy="131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Designed for smallest possible logic utilization of FPGAs. This is especially efficient for low-cost FPGA applications.</a:t>
            </a:r>
          </a:p>
        </p:txBody>
      </p:sp>
      <p:sp>
        <p:nvSpPr>
          <p:cNvPr id="245" name="Google Shape;245;p31"/>
          <p:cNvSpPr txBox="1">
            <a:spLocks noGrp="1"/>
          </p:cNvSpPr>
          <p:nvPr>
            <p:ph type="subTitle" idx="3"/>
          </p:nvPr>
        </p:nvSpPr>
        <p:spPr>
          <a:xfrm>
            <a:off x="6114682" y="3467395"/>
            <a:ext cx="2316000" cy="131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Designed to maintain a balance between performance, size and cost</a:t>
            </a:r>
          </a:p>
        </p:txBody>
      </p:sp>
      <p:sp>
        <p:nvSpPr>
          <p:cNvPr id="246" name="Google Shape;246;p31"/>
          <p:cNvSpPr txBox="1">
            <a:spLocks noGrp="1"/>
          </p:cNvSpPr>
          <p:nvPr>
            <p:ph type="subTitle" idx="4"/>
          </p:nvPr>
        </p:nvSpPr>
        <p:spPr>
          <a:xfrm>
            <a:off x="713225" y="3038745"/>
            <a:ext cx="2316000" cy="428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err="1"/>
              <a:t>Nios</a:t>
            </a:r>
            <a:r>
              <a:rPr lang="en-US" dirty="0"/>
              <a:t> II/f (fast)</a:t>
            </a:r>
          </a:p>
          <a:p>
            <a:pPr marL="0" lvl="0" indent="0" algn="ctr" rtl="0">
              <a:spcBef>
                <a:spcPts val="0"/>
              </a:spcBef>
              <a:spcAft>
                <a:spcPts val="1600"/>
              </a:spcAft>
              <a:buNone/>
            </a:pPr>
            <a:r>
              <a:rPr lang="en-US" dirty="0"/>
              <a:t> </a:t>
            </a:r>
          </a:p>
        </p:txBody>
      </p:sp>
      <p:sp>
        <p:nvSpPr>
          <p:cNvPr id="247" name="Google Shape;247;p31"/>
          <p:cNvSpPr txBox="1">
            <a:spLocks noGrp="1"/>
          </p:cNvSpPr>
          <p:nvPr>
            <p:ph type="subTitle" idx="5"/>
          </p:nvPr>
        </p:nvSpPr>
        <p:spPr>
          <a:xfrm>
            <a:off x="3296136" y="3038745"/>
            <a:ext cx="2572177" cy="428650"/>
          </a:xfrm>
          <a:prstGeom prst="rect">
            <a:avLst/>
          </a:prstGeom>
        </p:spPr>
        <p:txBody>
          <a:bodyPr spcFirstLastPara="1" wrap="square" lIns="91425" tIns="91425" rIns="91425" bIns="91425" anchor="t" anchorCtr="0">
            <a:noAutofit/>
          </a:bodyPr>
          <a:lstStyle/>
          <a:p>
            <a:pPr marL="0" indent="0">
              <a:spcAft>
                <a:spcPts val="1600"/>
              </a:spcAft>
            </a:pPr>
            <a:r>
              <a:rPr lang="en-US" dirty="0" err="1"/>
              <a:t>Nios</a:t>
            </a:r>
            <a:r>
              <a:rPr lang="en-US" dirty="0"/>
              <a:t> II/e (economy)</a:t>
            </a:r>
          </a:p>
        </p:txBody>
      </p:sp>
      <p:sp>
        <p:nvSpPr>
          <p:cNvPr id="248" name="Google Shape;248;p31"/>
          <p:cNvSpPr txBox="1">
            <a:spLocks noGrp="1"/>
          </p:cNvSpPr>
          <p:nvPr>
            <p:ph type="subTitle" idx="6"/>
          </p:nvPr>
        </p:nvSpPr>
        <p:spPr>
          <a:xfrm>
            <a:off x="5986130" y="3038745"/>
            <a:ext cx="2562369" cy="428700"/>
          </a:xfrm>
          <a:prstGeom prst="rect">
            <a:avLst/>
          </a:prstGeom>
        </p:spPr>
        <p:txBody>
          <a:bodyPr spcFirstLastPara="1" wrap="square" lIns="91425" tIns="91425" rIns="91425" bIns="91425" anchor="t" anchorCtr="0">
            <a:noAutofit/>
          </a:bodyPr>
          <a:lstStyle/>
          <a:p>
            <a:pPr marL="0" indent="0">
              <a:spcAft>
                <a:spcPts val="1600"/>
              </a:spcAft>
            </a:pPr>
            <a:r>
              <a:rPr lang="en-US" dirty="0" err="1"/>
              <a:t>Nios</a:t>
            </a:r>
            <a:r>
              <a:rPr lang="en-US" dirty="0"/>
              <a:t> II/s (standard)</a:t>
            </a:r>
          </a:p>
        </p:txBody>
      </p:sp>
      <p:sp>
        <p:nvSpPr>
          <p:cNvPr id="249" name="Google Shape;249;p31"/>
          <p:cNvSpPr/>
          <p:nvPr/>
        </p:nvSpPr>
        <p:spPr>
          <a:xfrm>
            <a:off x="4368800" y="2392620"/>
            <a:ext cx="431815" cy="406421"/>
          </a:xfrm>
          <a:custGeom>
            <a:avLst/>
            <a:gdLst/>
            <a:ahLst/>
            <a:cxnLst/>
            <a:rect l="l" t="t" r="r" b="b"/>
            <a:pathLst>
              <a:path w="19849" h="18459" extrusionOk="0">
                <a:moveTo>
                  <a:pt x="4149" y="581"/>
                </a:moveTo>
                <a:lnTo>
                  <a:pt x="4149" y="1295"/>
                </a:lnTo>
                <a:lnTo>
                  <a:pt x="1792" y="1295"/>
                </a:lnTo>
                <a:lnTo>
                  <a:pt x="1792" y="1115"/>
                </a:lnTo>
                <a:cubicBezTo>
                  <a:pt x="1792" y="966"/>
                  <a:pt x="1853" y="834"/>
                  <a:pt x="1949" y="738"/>
                </a:cubicBezTo>
                <a:cubicBezTo>
                  <a:pt x="2045" y="642"/>
                  <a:pt x="2177" y="581"/>
                  <a:pt x="2321" y="581"/>
                </a:cubicBezTo>
                <a:close/>
                <a:moveTo>
                  <a:pt x="17528" y="581"/>
                </a:moveTo>
                <a:cubicBezTo>
                  <a:pt x="17672" y="581"/>
                  <a:pt x="17808" y="642"/>
                  <a:pt x="17900" y="738"/>
                </a:cubicBezTo>
                <a:cubicBezTo>
                  <a:pt x="18000" y="834"/>
                  <a:pt x="18061" y="966"/>
                  <a:pt x="18061" y="1115"/>
                </a:cubicBezTo>
                <a:lnTo>
                  <a:pt x="18061" y="1672"/>
                </a:lnTo>
                <a:lnTo>
                  <a:pt x="16705" y="1215"/>
                </a:lnTo>
                <a:cubicBezTo>
                  <a:pt x="16676" y="1205"/>
                  <a:pt x="16645" y="1200"/>
                  <a:pt x="16614" y="1200"/>
                </a:cubicBezTo>
                <a:cubicBezTo>
                  <a:pt x="16563" y="1200"/>
                  <a:pt x="16512" y="1214"/>
                  <a:pt x="16470" y="1239"/>
                </a:cubicBezTo>
                <a:lnTo>
                  <a:pt x="15704" y="1616"/>
                </a:lnTo>
                <a:lnTo>
                  <a:pt x="15704" y="1115"/>
                </a:lnTo>
                <a:cubicBezTo>
                  <a:pt x="15704" y="966"/>
                  <a:pt x="15763" y="834"/>
                  <a:pt x="15860" y="738"/>
                </a:cubicBezTo>
                <a:cubicBezTo>
                  <a:pt x="15956" y="642"/>
                  <a:pt x="16089" y="581"/>
                  <a:pt x="16233" y="581"/>
                </a:cubicBezTo>
                <a:close/>
                <a:moveTo>
                  <a:pt x="10572" y="581"/>
                </a:moveTo>
                <a:cubicBezTo>
                  <a:pt x="10716" y="581"/>
                  <a:pt x="10849" y="642"/>
                  <a:pt x="10949" y="738"/>
                </a:cubicBezTo>
                <a:cubicBezTo>
                  <a:pt x="11045" y="834"/>
                  <a:pt x="11101" y="966"/>
                  <a:pt x="11101" y="1115"/>
                </a:cubicBezTo>
                <a:lnTo>
                  <a:pt x="11101" y="1676"/>
                </a:lnTo>
                <a:cubicBezTo>
                  <a:pt x="11016" y="1692"/>
                  <a:pt x="10908" y="1706"/>
                  <a:pt x="10787" y="1706"/>
                </a:cubicBezTo>
                <a:cubicBezTo>
                  <a:pt x="10488" y="1706"/>
                  <a:pt x="10111" y="1622"/>
                  <a:pt x="9815" y="1279"/>
                </a:cubicBezTo>
                <a:cubicBezTo>
                  <a:pt x="9758" y="1213"/>
                  <a:pt x="9678" y="1180"/>
                  <a:pt x="9597" y="1180"/>
                </a:cubicBezTo>
                <a:cubicBezTo>
                  <a:pt x="9529" y="1180"/>
                  <a:pt x="9460" y="1204"/>
                  <a:pt x="9406" y="1251"/>
                </a:cubicBezTo>
                <a:cubicBezTo>
                  <a:pt x="9250" y="1386"/>
                  <a:pt x="9051" y="1466"/>
                  <a:pt x="8848" y="1466"/>
                </a:cubicBezTo>
                <a:cubicBezTo>
                  <a:pt x="8815" y="1466"/>
                  <a:pt x="8782" y="1464"/>
                  <a:pt x="8748" y="1460"/>
                </a:cubicBezTo>
                <a:lnTo>
                  <a:pt x="8748" y="1115"/>
                </a:lnTo>
                <a:cubicBezTo>
                  <a:pt x="8748" y="966"/>
                  <a:pt x="8808" y="834"/>
                  <a:pt x="8904" y="738"/>
                </a:cubicBezTo>
                <a:cubicBezTo>
                  <a:pt x="9001" y="642"/>
                  <a:pt x="9133" y="581"/>
                  <a:pt x="9278" y="581"/>
                </a:cubicBezTo>
                <a:close/>
                <a:moveTo>
                  <a:pt x="4149" y="1876"/>
                </a:moveTo>
                <a:lnTo>
                  <a:pt x="4149" y="2686"/>
                </a:lnTo>
                <a:cubicBezTo>
                  <a:pt x="4149" y="3011"/>
                  <a:pt x="4014" y="3304"/>
                  <a:pt x="3801" y="3521"/>
                </a:cubicBezTo>
                <a:cubicBezTo>
                  <a:pt x="3588" y="3732"/>
                  <a:pt x="3292" y="3865"/>
                  <a:pt x="2971" y="3865"/>
                </a:cubicBezTo>
                <a:cubicBezTo>
                  <a:pt x="2646" y="3865"/>
                  <a:pt x="2350" y="3732"/>
                  <a:pt x="2137" y="3521"/>
                </a:cubicBezTo>
                <a:cubicBezTo>
                  <a:pt x="1925" y="3304"/>
                  <a:pt x="1792" y="3011"/>
                  <a:pt x="1792" y="2686"/>
                </a:cubicBezTo>
                <a:lnTo>
                  <a:pt x="1792" y="1876"/>
                </a:lnTo>
                <a:close/>
                <a:moveTo>
                  <a:pt x="9561" y="1845"/>
                </a:moveTo>
                <a:cubicBezTo>
                  <a:pt x="9959" y="2193"/>
                  <a:pt x="10416" y="2282"/>
                  <a:pt x="10785" y="2282"/>
                </a:cubicBezTo>
                <a:cubicBezTo>
                  <a:pt x="10901" y="2282"/>
                  <a:pt x="11007" y="2274"/>
                  <a:pt x="11101" y="2261"/>
                </a:cubicBezTo>
                <a:lnTo>
                  <a:pt x="11101" y="2686"/>
                </a:lnTo>
                <a:cubicBezTo>
                  <a:pt x="11101" y="3011"/>
                  <a:pt x="10973" y="3304"/>
                  <a:pt x="10756" y="3521"/>
                </a:cubicBezTo>
                <a:cubicBezTo>
                  <a:pt x="10544" y="3732"/>
                  <a:pt x="10247" y="3865"/>
                  <a:pt x="9927" y="3865"/>
                </a:cubicBezTo>
                <a:cubicBezTo>
                  <a:pt x="9602" y="3865"/>
                  <a:pt x="9309" y="3732"/>
                  <a:pt x="9093" y="3521"/>
                </a:cubicBezTo>
                <a:cubicBezTo>
                  <a:pt x="8880" y="3304"/>
                  <a:pt x="8748" y="3011"/>
                  <a:pt x="8748" y="2686"/>
                </a:cubicBezTo>
                <a:lnTo>
                  <a:pt x="8748" y="2041"/>
                </a:lnTo>
                <a:cubicBezTo>
                  <a:pt x="8779" y="2043"/>
                  <a:pt x="8810" y="2044"/>
                  <a:pt x="8840" y="2044"/>
                </a:cubicBezTo>
                <a:cubicBezTo>
                  <a:pt x="9143" y="2044"/>
                  <a:pt x="9394" y="1939"/>
                  <a:pt x="9561" y="1845"/>
                </a:cubicBezTo>
                <a:close/>
                <a:moveTo>
                  <a:pt x="16633" y="1804"/>
                </a:moveTo>
                <a:lnTo>
                  <a:pt x="18061" y="2285"/>
                </a:lnTo>
                <a:lnTo>
                  <a:pt x="18061" y="2686"/>
                </a:lnTo>
                <a:cubicBezTo>
                  <a:pt x="18061" y="3011"/>
                  <a:pt x="17924" y="3304"/>
                  <a:pt x="17712" y="3521"/>
                </a:cubicBezTo>
                <a:cubicBezTo>
                  <a:pt x="17499" y="3732"/>
                  <a:pt x="17203" y="3865"/>
                  <a:pt x="16882" y="3865"/>
                </a:cubicBezTo>
                <a:cubicBezTo>
                  <a:pt x="16557" y="3865"/>
                  <a:pt x="16261" y="3732"/>
                  <a:pt x="16048" y="3521"/>
                </a:cubicBezTo>
                <a:cubicBezTo>
                  <a:pt x="15836" y="3304"/>
                  <a:pt x="15704" y="3011"/>
                  <a:pt x="15704" y="2686"/>
                </a:cubicBezTo>
                <a:lnTo>
                  <a:pt x="15704" y="2257"/>
                </a:lnTo>
                <a:lnTo>
                  <a:pt x="16633" y="1804"/>
                </a:lnTo>
                <a:close/>
                <a:moveTo>
                  <a:pt x="4262" y="4234"/>
                </a:moveTo>
                <a:cubicBezTo>
                  <a:pt x="4563" y="4234"/>
                  <a:pt x="4835" y="4358"/>
                  <a:pt x="5035" y="4559"/>
                </a:cubicBezTo>
                <a:cubicBezTo>
                  <a:pt x="5232" y="4755"/>
                  <a:pt x="5357" y="5027"/>
                  <a:pt x="5357" y="5329"/>
                </a:cubicBezTo>
                <a:lnTo>
                  <a:pt x="5357" y="8034"/>
                </a:lnTo>
                <a:lnTo>
                  <a:pt x="4815" y="8034"/>
                </a:lnTo>
                <a:lnTo>
                  <a:pt x="4815" y="5862"/>
                </a:lnTo>
                <a:cubicBezTo>
                  <a:pt x="4815" y="5701"/>
                  <a:pt x="4687" y="5573"/>
                  <a:pt x="4527" y="5573"/>
                </a:cubicBezTo>
                <a:cubicBezTo>
                  <a:pt x="4366" y="5573"/>
                  <a:pt x="4234" y="5701"/>
                  <a:pt x="4234" y="5862"/>
                </a:cubicBezTo>
                <a:lnTo>
                  <a:pt x="4234" y="8034"/>
                </a:lnTo>
                <a:lnTo>
                  <a:pt x="1705" y="8034"/>
                </a:lnTo>
                <a:lnTo>
                  <a:pt x="1705" y="5862"/>
                </a:lnTo>
                <a:cubicBezTo>
                  <a:pt x="1705" y="5701"/>
                  <a:pt x="1576" y="5573"/>
                  <a:pt x="1416" y="5573"/>
                </a:cubicBezTo>
                <a:cubicBezTo>
                  <a:pt x="1255" y="5573"/>
                  <a:pt x="1123" y="5701"/>
                  <a:pt x="1123" y="5862"/>
                </a:cubicBezTo>
                <a:lnTo>
                  <a:pt x="1123" y="8034"/>
                </a:lnTo>
                <a:lnTo>
                  <a:pt x="582" y="8034"/>
                </a:lnTo>
                <a:lnTo>
                  <a:pt x="582" y="5329"/>
                </a:lnTo>
                <a:cubicBezTo>
                  <a:pt x="582" y="5027"/>
                  <a:pt x="706" y="4755"/>
                  <a:pt x="902" y="4559"/>
                </a:cubicBezTo>
                <a:cubicBezTo>
                  <a:pt x="1103" y="4358"/>
                  <a:pt x="1375" y="4234"/>
                  <a:pt x="1677" y="4234"/>
                </a:cubicBezTo>
                <a:lnTo>
                  <a:pt x="2134" y="4234"/>
                </a:lnTo>
                <a:cubicBezTo>
                  <a:pt x="2386" y="4370"/>
                  <a:pt x="2667" y="4446"/>
                  <a:pt x="2971" y="4446"/>
                </a:cubicBezTo>
                <a:cubicBezTo>
                  <a:pt x="3272" y="4446"/>
                  <a:pt x="3557" y="4370"/>
                  <a:pt x="3805" y="4234"/>
                </a:cubicBezTo>
                <a:close/>
                <a:moveTo>
                  <a:pt x="11217" y="4234"/>
                </a:moveTo>
                <a:cubicBezTo>
                  <a:pt x="11518" y="4234"/>
                  <a:pt x="11791" y="4358"/>
                  <a:pt x="11991" y="4559"/>
                </a:cubicBezTo>
                <a:cubicBezTo>
                  <a:pt x="12192" y="4755"/>
                  <a:pt x="12312" y="5027"/>
                  <a:pt x="12312" y="5329"/>
                </a:cubicBezTo>
                <a:lnTo>
                  <a:pt x="12312" y="8034"/>
                </a:lnTo>
                <a:lnTo>
                  <a:pt x="11771" y="8034"/>
                </a:lnTo>
                <a:lnTo>
                  <a:pt x="11771" y="5862"/>
                </a:lnTo>
                <a:cubicBezTo>
                  <a:pt x="11771" y="5701"/>
                  <a:pt x="11643" y="5573"/>
                  <a:pt x="11478" y="5573"/>
                </a:cubicBezTo>
                <a:cubicBezTo>
                  <a:pt x="11317" y="5573"/>
                  <a:pt x="11189" y="5701"/>
                  <a:pt x="11189" y="5862"/>
                </a:cubicBezTo>
                <a:lnTo>
                  <a:pt x="11189" y="8034"/>
                </a:lnTo>
                <a:lnTo>
                  <a:pt x="8660" y="8034"/>
                </a:lnTo>
                <a:lnTo>
                  <a:pt x="8660" y="5862"/>
                </a:lnTo>
                <a:cubicBezTo>
                  <a:pt x="8660" y="5701"/>
                  <a:pt x="8532" y="5573"/>
                  <a:pt x="8371" y="5573"/>
                </a:cubicBezTo>
                <a:cubicBezTo>
                  <a:pt x="8211" y="5573"/>
                  <a:pt x="8079" y="5701"/>
                  <a:pt x="8079" y="5862"/>
                </a:cubicBezTo>
                <a:lnTo>
                  <a:pt x="8079" y="8034"/>
                </a:lnTo>
                <a:lnTo>
                  <a:pt x="7537" y="8034"/>
                </a:lnTo>
                <a:lnTo>
                  <a:pt x="7537" y="5329"/>
                </a:lnTo>
                <a:cubicBezTo>
                  <a:pt x="7537" y="5027"/>
                  <a:pt x="7661" y="4755"/>
                  <a:pt x="7858" y="4559"/>
                </a:cubicBezTo>
                <a:cubicBezTo>
                  <a:pt x="8059" y="4358"/>
                  <a:pt x="8331" y="4234"/>
                  <a:pt x="8632" y="4234"/>
                </a:cubicBezTo>
                <a:lnTo>
                  <a:pt x="9093" y="4234"/>
                </a:lnTo>
                <a:cubicBezTo>
                  <a:pt x="9337" y="4370"/>
                  <a:pt x="9622" y="4446"/>
                  <a:pt x="9927" y="4446"/>
                </a:cubicBezTo>
                <a:cubicBezTo>
                  <a:pt x="10227" y="4446"/>
                  <a:pt x="10512" y="4370"/>
                  <a:pt x="10760" y="4234"/>
                </a:cubicBezTo>
                <a:close/>
                <a:moveTo>
                  <a:pt x="18173" y="4234"/>
                </a:moveTo>
                <a:cubicBezTo>
                  <a:pt x="18474" y="4234"/>
                  <a:pt x="18746" y="4358"/>
                  <a:pt x="18947" y="4559"/>
                </a:cubicBezTo>
                <a:cubicBezTo>
                  <a:pt x="19144" y="4755"/>
                  <a:pt x="19268" y="5027"/>
                  <a:pt x="19268" y="5329"/>
                </a:cubicBezTo>
                <a:lnTo>
                  <a:pt x="19268" y="8034"/>
                </a:lnTo>
                <a:lnTo>
                  <a:pt x="18726" y="8034"/>
                </a:lnTo>
                <a:lnTo>
                  <a:pt x="18726" y="5862"/>
                </a:lnTo>
                <a:cubicBezTo>
                  <a:pt x="18726" y="5701"/>
                  <a:pt x="18598" y="5573"/>
                  <a:pt x="18437" y="5573"/>
                </a:cubicBezTo>
                <a:cubicBezTo>
                  <a:pt x="18278" y="5573"/>
                  <a:pt x="18145" y="5701"/>
                  <a:pt x="18145" y="5862"/>
                </a:cubicBezTo>
                <a:lnTo>
                  <a:pt x="18145" y="8034"/>
                </a:lnTo>
                <a:lnTo>
                  <a:pt x="15615" y="8034"/>
                </a:lnTo>
                <a:lnTo>
                  <a:pt x="15615" y="5862"/>
                </a:lnTo>
                <a:cubicBezTo>
                  <a:pt x="15615" y="5701"/>
                  <a:pt x="15487" y="5573"/>
                  <a:pt x="15327" y="5573"/>
                </a:cubicBezTo>
                <a:cubicBezTo>
                  <a:pt x="15166" y="5573"/>
                  <a:pt x="15034" y="5701"/>
                  <a:pt x="15034" y="5862"/>
                </a:cubicBezTo>
                <a:lnTo>
                  <a:pt x="15034" y="8034"/>
                </a:lnTo>
                <a:lnTo>
                  <a:pt x="14492" y="8034"/>
                </a:lnTo>
                <a:lnTo>
                  <a:pt x="14492" y="5329"/>
                </a:lnTo>
                <a:cubicBezTo>
                  <a:pt x="14492" y="5027"/>
                  <a:pt x="14618" y="4755"/>
                  <a:pt x="14814" y="4559"/>
                </a:cubicBezTo>
                <a:cubicBezTo>
                  <a:pt x="15014" y="4358"/>
                  <a:pt x="15286" y="4234"/>
                  <a:pt x="15587" y="4234"/>
                </a:cubicBezTo>
                <a:lnTo>
                  <a:pt x="16044" y="4234"/>
                </a:lnTo>
                <a:cubicBezTo>
                  <a:pt x="16293" y="4370"/>
                  <a:pt x="16577" y="4446"/>
                  <a:pt x="16882" y="4446"/>
                </a:cubicBezTo>
                <a:cubicBezTo>
                  <a:pt x="17183" y="4446"/>
                  <a:pt x="17467" y="4370"/>
                  <a:pt x="17716" y="4234"/>
                </a:cubicBezTo>
                <a:close/>
                <a:moveTo>
                  <a:pt x="2321" y="0"/>
                </a:moveTo>
                <a:cubicBezTo>
                  <a:pt x="2017" y="0"/>
                  <a:pt x="1736" y="124"/>
                  <a:pt x="1536" y="325"/>
                </a:cubicBezTo>
                <a:cubicBezTo>
                  <a:pt x="1335" y="529"/>
                  <a:pt x="1211" y="806"/>
                  <a:pt x="1211" y="1115"/>
                </a:cubicBezTo>
                <a:lnTo>
                  <a:pt x="1211" y="1588"/>
                </a:lnTo>
                <a:lnTo>
                  <a:pt x="1211" y="2686"/>
                </a:lnTo>
                <a:cubicBezTo>
                  <a:pt x="1211" y="3047"/>
                  <a:pt x="1320" y="3384"/>
                  <a:pt x="1508" y="3660"/>
                </a:cubicBezTo>
                <a:cubicBezTo>
                  <a:pt x="1111" y="3701"/>
                  <a:pt x="758" y="3881"/>
                  <a:pt x="493" y="4146"/>
                </a:cubicBezTo>
                <a:cubicBezTo>
                  <a:pt x="189" y="4450"/>
                  <a:pt x="1" y="4868"/>
                  <a:pt x="1" y="5329"/>
                </a:cubicBezTo>
                <a:lnTo>
                  <a:pt x="1" y="8327"/>
                </a:lnTo>
                <a:cubicBezTo>
                  <a:pt x="1" y="8487"/>
                  <a:pt x="132" y="8615"/>
                  <a:pt x="293" y="8615"/>
                </a:cubicBezTo>
                <a:lnTo>
                  <a:pt x="5649" y="8615"/>
                </a:lnTo>
                <a:cubicBezTo>
                  <a:pt x="5809" y="8615"/>
                  <a:pt x="5938" y="8487"/>
                  <a:pt x="5938" y="8327"/>
                </a:cubicBezTo>
                <a:lnTo>
                  <a:pt x="5938" y="5329"/>
                </a:lnTo>
                <a:cubicBezTo>
                  <a:pt x="5938" y="4868"/>
                  <a:pt x="5749" y="4450"/>
                  <a:pt x="5448" y="4146"/>
                </a:cubicBezTo>
                <a:cubicBezTo>
                  <a:pt x="5180" y="3881"/>
                  <a:pt x="4828" y="3701"/>
                  <a:pt x="4434" y="3660"/>
                </a:cubicBezTo>
                <a:cubicBezTo>
                  <a:pt x="4619" y="3384"/>
                  <a:pt x="4731" y="3047"/>
                  <a:pt x="4731" y="2686"/>
                </a:cubicBezTo>
                <a:lnTo>
                  <a:pt x="4731" y="1588"/>
                </a:lnTo>
                <a:lnTo>
                  <a:pt x="4731" y="289"/>
                </a:lnTo>
                <a:cubicBezTo>
                  <a:pt x="4731" y="129"/>
                  <a:pt x="4599" y="0"/>
                  <a:pt x="4438" y="0"/>
                </a:cubicBezTo>
                <a:close/>
                <a:moveTo>
                  <a:pt x="9278" y="0"/>
                </a:moveTo>
                <a:cubicBezTo>
                  <a:pt x="8973" y="0"/>
                  <a:pt x="8696" y="124"/>
                  <a:pt x="8492" y="325"/>
                </a:cubicBezTo>
                <a:cubicBezTo>
                  <a:pt x="8291" y="529"/>
                  <a:pt x="8166" y="806"/>
                  <a:pt x="8166" y="1115"/>
                </a:cubicBezTo>
                <a:lnTo>
                  <a:pt x="8166" y="2686"/>
                </a:lnTo>
                <a:cubicBezTo>
                  <a:pt x="8166" y="3047"/>
                  <a:pt x="8275" y="3384"/>
                  <a:pt x="8464" y="3660"/>
                </a:cubicBezTo>
                <a:cubicBezTo>
                  <a:pt x="8070" y="3701"/>
                  <a:pt x="7714" y="3881"/>
                  <a:pt x="7450" y="4146"/>
                </a:cubicBezTo>
                <a:cubicBezTo>
                  <a:pt x="7145" y="4450"/>
                  <a:pt x="6956" y="4868"/>
                  <a:pt x="6956" y="5329"/>
                </a:cubicBezTo>
                <a:lnTo>
                  <a:pt x="6956" y="8327"/>
                </a:lnTo>
                <a:cubicBezTo>
                  <a:pt x="6956" y="8487"/>
                  <a:pt x="7089" y="8615"/>
                  <a:pt x="7248" y="8615"/>
                </a:cubicBezTo>
                <a:lnTo>
                  <a:pt x="12605" y="8615"/>
                </a:lnTo>
                <a:cubicBezTo>
                  <a:pt x="12765" y="8615"/>
                  <a:pt x="12893" y="8487"/>
                  <a:pt x="12893" y="8327"/>
                </a:cubicBezTo>
                <a:lnTo>
                  <a:pt x="12893" y="5329"/>
                </a:lnTo>
                <a:cubicBezTo>
                  <a:pt x="12893" y="4868"/>
                  <a:pt x="12705" y="4450"/>
                  <a:pt x="12400" y="4146"/>
                </a:cubicBezTo>
                <a:cubicBezTo>
                  <a:pt x="12135" y="3881"/>
                  <a:pt x="11783" y="3701"/>
                  <a:pt x="11390" y="3660"/>
                </a:cubicBezTo>
                <a:cubicBezTo>
                  <a:pt x="11574" y="3384"/>
                  <a:pt x="11683" y="3047"/>
                  <a:pt x="11683" y="2686"/>
                </a:cubicBezTo>
                <a:lnTo>
                  <a:pt x="11683" y="1115"/>
                </a:lnTo>
                <a:cubicBezTo>
                  <a:pt x="11683" y="806"/>
                  <a:pt x="11558" y="529"/>
                  <a:pt x="11358" y="325"/>
                </a:cubicBezTo>
                <a:cubicBezTo>
                  <a:pt x="11158" y="124"/>
                  <a:pt x="10877" y="0"/>
                  <a:pt x="10572" y="0"/>
                </a:cubicBezTo>
                <a:close/>
                <a:moveTo>
                  <a:pt x="16233" y="0"/>
                </a:moveTo>
                <a:cubicBezTo>
                  <a:pt x="15928" y="0"/>
                  <a:pt x="15647" y="124"/>
                  <a:pt x="15447" y="325"/>
                </a:cubicBezTo>
                <a:cubicBezTo>
                  <a:pt x="15247" y="529"/>
                  <a:pt x="15123" y="806"/>
                  <a:pt x="15123" y="1115"/>
                </a:cubicBezTo>
                <a:lnTo>
                  <a:pt x="15123" y="2686"/>
                </a:lnTo>
                <a:cubicBezTo>
                  <a:pt x="15123" y="3047"/>
                  <a:pt x="15230" y="3384"/>
                  <a:pt x="15419" y="3660"/>
                </a:cubicBezTo>
                <a:cubicBezTo>
                  <a:pt x="15022" y="3701"/>
                  <a:pt x="14670" y="3881"/>
                  <a:pt x="14405" y="4146"/>
                </a:cubicBezTo>
                <a:cubicBezTo>
                  <a:pt x="14100" y="4450"/>
                  <a:pt x="13911" y="4868"/>
                  <a:pt x="13911" y="5329"/>
                </a:cubicBezTo>
                <a:lnTo>
                  <a:pt x="13911" y="8327"/>
                </a:lnTo>
                <a:cubicBezTo>
                  <a:pt x="13911" y="8487"/>
                  <a:pt x="14040" y="8615"/>
                  <a:pt x="14200" y="8615"/>
                </a:cubicBezTo>
                <a:lnTo>
                  <a:pt x="19560" y="8615"/>
                </a:lnTo>
                <a:cubicBezTo>
                  <a:pt x="19721" y="8615"/>
                  <a:pt x="19849" y="8487"/>
                  <a:pt x="19849" y="8327"/>
                </a:cubicBezTo>
                <a:lnTo>
                  <a:pt x="19849" y="5329"/>
                </a:lnTo>
                <a:cubicBezTo>
                  <a:pt x="19849" y="4868"/>
                  <a:pt x="19660" y="4450"/>
                  <a:pt x="19356" y="4146"/>
                </a:cubicBezTo>
                <a:cubicBezTo>
                  <a:pt x="19092" y="3881"/>
                  <a:pt x="18738" y="3701"/>
                  <a:pt x="18346" y="3660"/>
                </a:cubicBezTo>
                <a:cubicBezTo>
                  <a:pt x="18530" y="3384"/>
                  <a:pt x="18642" y="3047"/>
                  <a:pt x="18642" y="2686"/>
                </a:cubicBezTo>
                <a:lnTo>
                  <a:pt x="18642" y="1115"/>
                </a:lnTo>
                <a:cubicBezTo>
                  <a:pt x="18642" y="806"/>
                  <a:pt x="18514" y="529"/>
                  <a:pt x="18313" y="325"/>
                </a:cubicBezTo>
                <a:cubicBezTo>
                  <a:pt x="18113" y="124"/>
                  <a:pt x="17832" y="0"/>
                  <a:pt x="17528" y="0"/>
                </a:cubicBezTo>
                <a:close/>
                <a:moveTo>
                  <a:pt x="3340" y="9842"/>
                </a:moveTo>
                <a:lnTo>
                  <a:pt x="3340" y="10211"/>
                </a:lnTo>
                <a:cubicBezTo>
                  <a:pt x="3340" y="10371"/>
                  <a:pt x="3468" y="10504"/>
                  <a:pt x="3629" y="10504"/>
                </a:cubicBezTo>
                <a:lnTo>
                  <a:pt x="4158" y="10504"/>
                </a:lnTo>
                <a:lnTo>
                  <a:pt x="4158" y="11113"/>
                </a:lnTo>
                <a:lnTo>
                  <a:pt x="1781" y="11113"/>
                </a:lnTo>
                <a:lnTo>
                  <a:pt x="1781" y="10504"/>
                </a:lnTo>
                <a:lnTo>
                  <a:pt x="2310" y="10504"/>
                </a:lnTo>
                <a:cubicBezTo>
                  <a:pt x="2470" y="10504"/>
                  <a:pt x="2602" y="10371"/>
                  <a:pt x="2602" y="10211"/>
                </a:cubicBezTo>
                <a:lnTo>
                  <a:pt x="2602" y="9842"/>
                </a:lnTo>
                <a:close/>
                <a:moveTo>
                  <a:pt x="10296" y="9842"/>
                </a:moveTo>
                <a:lnTo>
                  <a:pt x="10296" y="10211"/>
                </a:lnTo>
                <a:cubicBezTo>
                  <a:pt x="10296" y="10371"/>
                  <a:pt x="10424" y="10504"/>
                  <a:pt x="10584" y="10504"/>
                </a:cubicBezTo>
                <a:lnTo>
                  <a:pt x="11113" y="10504"/>
                </a:lnTo>
                <a:lnTo>
                  <a:pt x="11113" y="11113"/>
                </a:lnTo>
                <a:lnTo>
                  <a:pt x="8736" y="11113"/>
                </a:lnTo>
                <a:lnTo>
                  <a:pt x="8736" y="10504"/>
                </a:lnTo>
                <a:lnTo>
                  <a:pt x="9265" y="10504"/>
                </a:lnTo>
                <a:cubicBezTo>
                  <a:pt x="9426" y="10504"/>
                  <a:pt x="9554" y="10371"/>
                  <a:pt x="9554" y="10211"/>
                </a:cubicBezTo>
                <a:lnTo>
                  <a:pt x="9554" y="9842"/>
                </a:lnTo>
                <a:close/>
                <a:moveTo>
                  <a:pt x="17251" y="9842"/>
                </a:moveTo>
                <a:lnTo>
                  <a:pt x="17251" y="10211"/>
                </a:lnTo>
                <a:cubicBezTo>
                  <a:pt x="17251" y="10371"/>
                  <a:pt x="17379" y="10504"/>
                  <a:pt x="17540" y="10504"/>
                </a:cubicBezTo>
                <a:lnTo>
                  <a:pt x="18069" y="10504"/>
                </a:lnTo>
                <a:lnTo>
                  <a:pt x="18069" y="11113"/>
                </a:lnTo>
                <a:lnTo>
                  <a:pt x="15691" y="11113"/>
                </a:lnTo>
                <a:lnTo>
                  <a:pt x="15691" y="10504"/>
                </a:lnTo>
                <a:lnTo>
                  <a:pt x="16221" y="10504"/>
                </a:lnTo>
                <a:cubicBezTo>
                  <a:pt x="16381" y="10504"/>
                  <a:pt x="16513" y="10371"/>
                  <a:pt x="16513" y="10211"/>
                </a:cubicBezTo>
                <a:lnTo>
                  <a:pt x="16513" y="9842"/>
                </a:lnTo>
                <a:close/>
                <a:moveTo>
                  <a:pt x="1492" y="12180"/>
                </a:moveTo>
                <a:cubicBezTo>
                  <a:pt x="1331" y="12180"/>
                  <a:pt x="1199" y="12308"/>
                  <a:pt x="1199" y="12473"/>
                </a:cubicBezTo>
                <a:cubicBezTo>
                  <a:pt x="1199" y="12632"/>
                  <a:pt x="1331" y="12761"/>
                  <a:pt x="1492" y="12761"/>
                </a:cubicBezTo>
                <a:lnTo>
                  <a:pt x="4451" y="12761"/>
                </a:lnTo>
                <a:cubicBezTo>
                  <a:pt x="4611" y="12761"/>
                  <a:pt x="4739" y="12632"/>
                  <a:pt x="4739" y="12473"/>
                </a:cubicBezTo>
                <a:cubicBezTo>
                  <a:pt x="4739" y="12308"/>
                  <a:pt x="4611" y="12180"/>
                  <a:pt x="4451" y="12180"/>
                </a:cubicBezTo>
                <a:close/>
                <a:moveTo>
                  <a:pt x="8447" y="12180"/>
                </a:moveTo>
                <a:cubicBezTo>
                  <a:pt x="8287" y="12180"/>
                  <a:pt x="8155" y="12308"/>
                  <a:pt x="8155" y="12473"/>
                </a:cubicBezTo>
                <a:cubicBezTo>
                  <a:pt x="8155" y="12632"/>
                  <a:pt x="8287" y="12761"/>
                  <a:pt x="8447" y="12761"/>
                </a:cubicBezTo>
                <a:lnTo>
                  <a:pt x="11406" y="12761"/>
                </a:lnTo>
                <a:cubicBezTo>
                  <a:pt x="11567" y="12761"/>
                  <a:pt x="11695" y="12632"/>
                  <a:pt x="11695" y="12473"/>
                </a:cubicBezTo>
                <a:cubicBezTo>
                  <a:pt x="11695" y="12308"/>
                  <a:pt x="11567" y="12180"/>
                  <a:pt x="11406" y="12180"/>
                </a:cubicBezTo>
                <a:close/>
                <a:moveTo>
                  <a:pt x="15403" y="12180"/>
                </a:moveTo>
                <a:cubicBezTo>
                  <a:pt x="15238" y="12180"/>
                  <a:pt x="15110" y="12308"/>
                  <a:pt x="15110" y="12473"/>
                </a:cubicBezTo>
                <a:cubicBezTo>
                  <a:pt x="15110" y="12632"/>
                  <a:pt x="15238" y="12761"/>
                  <a:pt x="15403" y="12761"/>
                </a:cubicBezTo>
                <a:lnTo>
                  <a:pt x="18361" y="12761"/>
                </a:lnTo>
                <a:cubicBezTo>
                  <a:pt x="18522" y="12761"/>
                  <a:pt x="18650" y="12632"/>
                  <a:pt x="18650" y="12473"/>
                </a:cubicBezTo>
                <a:cubicBezTo>
                  <a:pt x="18650" y="12308"/>
                  <a:pt x="18522" y="12180"/>
                  <a:pt x="18361" y="12180"/>
                </a:cubicBezTo>
                <a:close/>
                <a:moveTo>
                  <a:pt x="2069" y="13246"/>
                </a:moveTo>
                <a:cubicBezTo>
                  <a:pt x="1909" y="13246"/>
                  <a:pt x="1781" y="13378"/>
                  <a:pt x="1781" y="13539"/>
                </a:cubicBezTo>
                <a:cubicBezTo>
                  <a:pt x="1781" y="13699"/>
                  <a:pt x="1909" y="13827"/>
                  <a:pt x="2069" y="13827"/>
                </a:cubicBezTo>
                <a:lnTo>
                  <a:pt x="3869" y="13827"/>
                </a:lnTo>
                <a:cubicBezTo>
                  <a:pt x="4029" y="13827"/>
                  <a:pt x="4162" y="13699"/>
                  <a:pt x="4162" y="13539"/>
                </a:cubicBezTo>
                <a:cubicBezTo>
                  <a:pt x="4162" y="13378"/>
                  <a:pt x="4029" y="13246"/>
                  <a:pt x="3869" y="13246"/>
                </a:cubicBezTo>
                <a:close/>
                <a:moveTo>
                  <a:pt x="9025" y="13246"/>
                </a:moveTo>
                <a:cubicBezTo>
                  <a:pt x="8864" y="13246"/>
                  <a:pt x="8732" y="13378"/>
                  <a:pt x="8732" y="13539"/>
                </a:cubicBezTo>
                <a:cubicBezTo>
                  <a:pt x="8732" y="13699"/>
                  <a:pt x="8864" y="13827"/>
                  <a:pt x="9025" y="13827"/>
                </a:cubicBezTo>
                <a:lnTo>
                  <a:pt x="10825" y="13827"/>
                </a:lnTo>
                <a:cubicBezTo>
                  <a:pt x="10985" y="13827"/>
                  <a:pt x="11117" y="13699"/>
                  <a:pt x="11117" y="13539"/>
                </a:cubicBezTo>
                <a:cubicBezTo>
                  <a:pt x="11117" y="13378"/>
                  <a:pt x="10985" y="13246"/>
                  <a:pt x="10825" y="13246"/>
                </a:cubicBezTo>
                <a:close/>
                <a:moveTo>
                  <a:pt x="15980" y="13246"/>
                </a:moveTo>
                <a:cubicBezTo>
                  <a:pt x="15820" y="13246"/>
                  <a:pt x="15687" y="13378"/>
                  <a:pt x="15687" y="13539"/>
                </a:cubicBezTo>
                <a:cubicBezTo>
                  <a:pt x="15687" y="13699"/>
                  <a:pt x="15820" y="13827"/>
                  <a:pt x="15980" y="13827"/>
                </a:cubicBezTo>
                <a:lnTo>
                  <a:pt x="17780" y="13827"/>
                </a:lnTo>
                <a:cubicBezTo>
                  <a:pt x="17941" y="13827"/>
                  <a:pt x="18073" y="13699"/>
                  <a:pt x="18073" y="13539"/>
                </a:cubicBezTo>
                <a:cubicBezTo>
                  <a:pt x="18073" y="13378"/>
                  <a:pt x="17941" y="13246"/>
                  <a:pt x="17780" y="13246"/>
                </a:cubicBezTo>
                <a:close/>
                <a:moveTo>
                  <a:pt x="17724" y="15014"/>
                </a:moveTo>
                <a:lnTo>
                  <a:pt x="17724" y="16702"/>
                </a:lnTo>
                <a:lnTo>
                  <a:pt x="16037" y="16702"/>
                </a:lnTo>
                <a:lnTo>
                  <a:pt x="16037" y="15014"/>
                </a:lnTo>
                <a:close/>
                <a:moveTo>
                  <a:pt x="9927" y="15226"/>
                </a:moveTo>
                <a:cubicBezTo>
                  <a:pt x="10223" y="15744"/>
                  <a:pt x="10520" y="16261"/>
                  <a:pt x="10821" y="16778"/>
                </a:cubicBezTo>
                <a:lnTo>
                  <a:pt x="9028" y="16778"/>
                </a:lnTo>
                <a:cubicBezTo>
                  <a:pt x="9330" y="16261"/>
                  <a:pt x="9626" y="15744"/>
                  <a:pt x="9927" y="15226"/>
                </a:cubicBezTo>
                <a:close/>
                <a:moveTo>
                  <a:pt x="2971" y="14850"/>
                </a:moveTo>
                <a:cubicBezTo>
                  <a:pt x="3248" y="14850"/>
                  <a:pt x="3500" y="14962"/>
                  <a:pt x="3685" y="15142"/>
                </a:cubicBezTo>
                <a:cubicBezTo>
                  <a:pt x="3866" y="15326"/>
                  <a:pt x="3977" y="15579"/>
                  <a:pt x="3977" y="15855"/>
                </a:cubicBezTo>
                <a:cubicBezTo>
                  <a:pt x="3977" y="16136"/>
                  <a:pt x="3866" y="16389"/>
                  <a:pt x="3685" y="16569"/>
                </a:cubicBezTo>
                <a:cubicBezTo>
                  <a:pt x="3500" y="16754"/>
                  <a:pt x="3248" y="16866"/>
                  <a:pt x="2971" y="16866"/>
                </a:cubicBezTo>
                <a:cubicBezTo>
                  <a:pt x="2691" y="16866"/>
                  <a:pt x="2438" y="16754"/>
                  <a:pt x="2258" y="16569"/>
                </a:cubicBezTo>
                <a:cubicBezTo>
                  <a:pt x="2073" y="16389"/>
                  <a:pt x="1960" y="16136"/>
                  <a:pt x="1960" y="15855"/>
                </a:cubicBezTo>
                <a:cubicBezTo>
                  <a:pt x="1960" y="15579"/>
                  <a:pt x="2073" y="15326"/>
                  <a:pt x="2258" y="15142"/>
                </a:cubicBezTo>
                <a:cubicBezTo>
                  <a:pt x="2438" y="14962"/>
                  <a:pt x="2691" y="14850"/>
                  <a:pt x="2971" y="14850"/>
                </a:cubicBezTo>
                <a:close/>
                <a:moveTo>
                  <a:pt x="15748" y="14432"/>
                </a:moveTo>
                <a:cubicBezTo>
                  <a:pt x="15587" y="14432"/>
                  <a:pt x="15455" y="14565"/>
                  <a:pt x="15455" y="14725"/>
                </a:cubicBezTo>
                <a:lnTo>
                  <a:pt x="15455" y="16991"/>
                </a:lnTo>
                <a:cubicBezTo>
                  <a:pt x="15455" y="17150"/>
                  <a:pt x="15587" y="17283"/>
                  <a:pt x="15748" y="17283"/>
                </a:cubicBezTo>
                <a:lnTo>
                  <a:pt x="18013" y="17283"/>
                </a:lnTo>
                <a:cubicBezTo>
                  <a:pt x="18173" y="17283"/>
                  <a:pt x="18305" y="17150"/>
                  <a:pt x="18305" y="16991"/>
                </a:cubicBezTo>
                <a:lnTo>
                  <a:pt x="18305" y="14725"/>
                </a:lnTo>
                <a:cubicBezTo>
                  <a:pt x="18305" y="14565"/>
                  <a:pt x="18173" y="14432"/>
                  <a:pt x="18013" y="14432"/>
                </a:cubicBezTo>
                <a:close/>
                <a:moveTo>
                  <a:pt x="9924" y="14358"/>
                </a:moveTo>
                <a:cubicBezTo>
                  <a:pt x="9825" y="14358"/>
                  <a:pt x="9728" y="14410"/>
                  <a:pt x="9674" y="14505"/>
                </a:cubicBezTo>
                <a:cubicBezTo>
                  <a:pt x="9213" y="15302"/>
                  <a:pt x="8748" y="16105"/>
                  <a:pt x="8287" y="16906"/>
                </a:cubicBezTo>
                <a:cubicBezTo>
                  <a:pt x="8255" y="16950"/>
                  <a:pt x="8238" y="17006"/>
                  <a:pt x="8238" y="17067"/>
                </a:cubicBezTo>
                <a:cubicBezTo>
                  <a:pt x="8238" y="17227"/>
                  <a:pt x="8367" y="17359"/>
                  <a:pt x="8527" y="17359"/>
                </a:cubicBezTo>
                <a:lnTo>
                  <a:pt x="11322" y="17359"/>
                </a:lnTo>
                <a:cubicBezTo>
                  <a:pt x="11374" y="17359"/>
                  <a:pt x="11422" y="17343"/>
                  <a:pt x="11467" y="17319"/>
                </a:cubicBezTo>
                <a:cubicBezTo>
                  <a:pt x="11606" y="17239"/>
                  <a:pt x="11654" y="17063"/>
                  <a:pt x="11574" y="16922"/>
                </a:cubicBezTo>
                <a:cubicBezTo>
                  <a:pt x="11110" y="16116"/>
                  <a:pt x="10644" y="15311"/>
                  <a:pt x="10179" y="14505"/>
                </a:cubicBezTo>
                <a:cubicBezTo>
                  <a:pt x="10155" y="14460"/>
                  <a:pt x="10115" y="14425"/>
                  <a:pt x="10067" y="14397"/>
                </a:cubicBezTo>
                <a:cubicBezTo>
                  <a:pt x="10022" y="14370"/>
                  <a:pt x="9973" y="14358"/>
                  <a:pt x="9924" y="14358"/>
                </a:cubicBezTo>
                <a:close/>
                <a:moveTo>
                  <a:pt x="2971" y="14268"/>
                </a:moveTo>
                <a:cubicBezTo>
                  <a:pt x="2530" y="14268"/>
                  <a:pt x="2134" y="14445"/>
                  <a:pt x="1845" y="14734"/>
                </a:cubicBezTo>
                <a:cubicBezTo>
                  <a:pt x="1556" y="15022"/>
                  <a:pt x="1379" y="15419"/>
                  <a:pt x="1379" y="15855"/>
                </a:cubicBezTo>
                <a:cubicBezTo>
                  <a:pt x="1379" y="16297"/>
                  <a:pt x="1556" y="16693"/>
                  <a:pt x="1845" y="16982"/>
                </a:cubicBezTo>
                <a:cubicBezTo>
                  <a:pt x="2134" y="17271"/>
                  <a:pt x="2530" y="17448"/>
                  <a:pt x="2971" y="17448"/>
                </a:cubicBezTo>
                <a:cubicBezTo>
                  <a:pt x="3409" y="17448"/>
                  <a:pt x="3805" y="17271"/>
                  <a:pt x="4094" y="16982"/>
                </a:cubicBezTo>
                <a:cubicBezTo>
                  <a:pt x="4382" y="16693"/>
                  <a:pt x="4558" y="16297"/>
                  <a:pt x="4558" y="15855"/>
                </a:cubicBezTo>
                <a:cubicBezTo>
                  <a:pt x="4558" y="15419"/>
                  <a:pt x="4382" y="15022"/>
                  <a:pt x="4094" y="14734"/>
                </a:cubicBezTo>
                <a:cubicBezTo>
                  <a:pt x="3805" y="14445"/>
                  <a:pt x="3409" y="14268"/>
                  <a:pt x="2971" y="14268"/>
                </a:cubicBezTo>
                <a:close/>
                <a:moveTo>
                  <a:pt x="2310" y="9261"/>
                </a:moveTo>
                <a:cubicBezTo>
                  <a:pt x="2149" y="9261"/>
                  <a:pt x="2021" y="9394"/>
                  <a:pt x="2021" y="9553"/>
                </a:cubicBezTo>
                <a:lnTo>
                  <a:pt x="2021" y="9923"/>
                </a:lnTo>
                <a:lnTo>
                  <a:pt x="1492" y="9923"/>
                </a:lnTo>
                <a:cubicBezTo>
                  <a:pt x="1331" y="9923"/>
                  <a:pt x="1199" y="10051"/>
                  <a:pt x="1199" y="10211"/>
                </a:cubicBezTo>
                <a:lnTo>
                  <a:pt x="1199" y="10515"/>
                </a:lnTo>
                <a:lnTo>
                  <a:pt x="293" y="10515"/>
                </a:lnTo>
                <a:cubicBezTo>
                  <a:pt x="132" y="10515"/>
                  <a:pt x="1" y="10648"/>
                  <a:pt x="1" y="10809"/>
                </a:cubicBezTo>
                <a:lnTo>
                  <a:pt x="1" y="13827"/>
                </a:lnTo>
                <a:cubicBezTo>
                  <a:pt x="1" y="13988"/>
                  <a:pt x="132" y="14120"/>
                  <a:pt x="293" y="14120"/>
                </a:cubicBezTo>
                <a:cubicBezTo>
                  <a:pt x="454" y="14120"/>
                  <a:pt x="582" y="13988"/>
                  <a:pt x="582" y="13827"/>
                </a:cubicBezTo>
                <a:lnTo>
                  <a:pt x="582" y="11098"/>
                </a:lnTo>
                <a:lnTo>
                  <a:pt x="1199" y="11098"/>
                </a:lnTo>
                <a:lnTo>
                  <a:pt x="1199" y="11405"/>
                </a:lnTo>
                <a:cubicBezTo>
                  <a:pt x="1199" y="11566"/>
                  <a:pt x="1331" y="11694"/>
                  <a:pt x="1492" y="11694"/>
                </a:cubicBezTo>
                <a:lnTo>
                  <a:pt x="4451" y="11694"/>
                </a:lnTo>
                <a:cubicBezTo>
                  <a:pt x="4611" y="11694"/>
                  <a:pt x="4739" y="11566"/>
                  <a:pt x="4739" y="11405"/>
                </a:cubicBezTo>
                <a:lnTo>
                  <a:pt x="4739" y="11098"/>
                </a:lnTo>
                <a:lnTo>
                  <a:pt x="5357" y="11098"/>
                </a:lnTo>
                <a:lnTo>
                  <a:pt x="5357" y="17876"/>
                </a:lnTo>
                <a:lnTo>
                  <a:pt x="582" y="17876"/>
                </a:lnTo>
                <a:lnTo>
                  <a:pt x="582" y="15146"/>
                </a:lnTo>
                <a:cubicBezTo>
                  <a:pt x="582" y="14986"/>
                  <a:pt x="454" y="14854"/>
                  <a:pt x="293" y="14854"/>
                </a:cubicBezTo>
                <a:cubicBezTo>
                  <a:pt x="132" y="14854"/>
                  <a:pt x="1" y="14986"/>
                  <a:pt x="1" y="15146"/>
                </a:cubicBezTo>
                <a:lnTo>
                  <a:pt x="1" y="18165"/>
                </a:lnTo>
                <a:cubicBezTo>
                  <a:pt x="1" y="18325"/>
                  <a:pt x="132" y="18458"/>
                  <a:pt x="293" y="18458"/>
                </a:cubicBezTo>
                <a:lnTo>
                  <a:pt x="5649" y="18458"/>
                </a:lnTo>
                <a:cubicBezTo>
                  <a:pt x="5809" y="18458"/>
                  <a:pt x="5938" y="18325"/>
                  <a:pt x="5938" y="18165"/>
                </a:cubicBezTo>
                <a:lnTo>
                  <a:pt x="5938" y="10809"/>
                </a:lnTo>
                <a:cubicBezTo>
                  <a:pt x="5938" y="10648"/>
                  <a:pt x="5809" y="10515"/>
                  <a:pt x="5649" y="10515"/>
                </a:cubicBezTo>
                <a:lnTo>
                  <a:pt x="4739" y="10515"/>
                </a:lnTo>
                <a:lnTo>
                  <a:pt x="4739" y="10211"/>
                </a:lnTo>
                <a:cubicBezTo>
                  <a:pt x="4739" y="10051"/>
                  <a:pt x="4611" y="9923"/>
                  <a:pt x="4451" y="9923"/>
                </a:cubicBezTo>
                <a:lnTo>
                  <a:pt x="3921" y="9923"/>
                </a:lnTo>
                <a:lnTo>
                  <a:pt x="3921" y="9553"/>
                </a:lnTo>
                <a:cubicBezTo>
                  <a:pt x="3921" y="9394"/>
                  <a:pt x="3789" y="9261"/>
                  <a:pt x="3629" y="9261"/>
                </a:cubicBezTo>
                <a:close/>
                <a:moveTo>
                  <a:pt x="9265" y="9261"/>
                </a:moveTo>
                <a:cubicBezTo>
                  <a:pt x="9104" y="9261"/>
                  <a:pt x="8973" y="9394"/>
                  <a:pt x="8973" y="9553"/>
                </a:cubicBezTo>
                <a:lnTo>
                  <a:pt x="8973" y="9923"/>
                </a:lnTo>
                <a:lnTo>
                  <a:pt x="8447" y="9923"/>
                </a:lnTo>
                <a:cubicBezTo>
                  <a:pt x="8287" y="9923"/>
                  <a:pt x="8155" y="10051"/>
                  <a:pt x="8155" y="10211"/>
                </a:cubicBezTo>
                <a:lnTo>
                  <a:pt x="8155" y="10515"/>
                </a:lnTo>
                <a:lnTo>
                  <a:pt x="7248" y="10515"/>
                </a:lnTo>
                <a:cubicBezTo>
                  <a:pt x="7089" y="10515"/>
                  <a:pt x="6956" y="10648"/>
                  <a:pt x="6956" y="10809"/>
                </a:cubicBezTo>
                <a:lnTo>
                  <a:pt x="6956" y="13827"/>
                </a:lnTo>
                <a:cubicBezTo>
                  <a:pt x="6956" y="13988"/>
                  <a:pt x="7089" y="14120"/>
                  <a:pt x="7248" y="14120"/>
                </a:cubicBezTo>
                <a:cubicBezTo>
                  <a:pt x="7409" y="14120"/>
                  <a:pt x="7537" y="13988"/>
                  <a:pt x="7537" y="13827"/>
                </a:cubicBezTo>
                <a:lnTo>
                  <a:pt x="7537" y="11098"/>
                </a:lnTo>
                <a:lnTo>
                  <a:pt x="8155" y="11098"/>
                </a:lnTo>
                <a:lnTo>
                  <a:pt x="8155" y="11405"/>
                </a:lnTo>
                <a:cubicBezTo>
                  <a:pt x="8155" y="11566"/>
                  <a:pt x="8287" y="11694"/>
                  <a:pt x="8447" y="11694"/>
                </a:cubicBezTo>
                <a:lnTo>
                  <a:pt x="11406" y="11694"/>
                </a:lnTo>
                <a:cubicBezTo>
                  <a:pt x="11567" y="11694"/>
                  <a:pt x="11695" y="11566"/>
                  <a:pt x="11695" y="11405"/>
                </a:cubicBezTo>
                <a:lnTo>
                  <a:pt x="11695" y="11098"/>
                </a:lnTo>
                <a:lnTo>
                  <a:pt x="12312" y="11098"/>
                </a:lnTo>
                <a:lnTo>
                  <a:pt x="12312" y="17876"/>
                </a:lnTo>
                <a:lnTo>
                  <a:pt x="7537" y="17876"/>
                </a:lnTo>
                <a:lnTo>
                  <a:pt x="7537" y="15146"/>
                </a:lnTo>
                <a:cubicBezTo>
                  <a:pt x="7537" y="14986"/>
                  <a:pt x="7409" y="14854"/>
                  <a:pt x="7248" y="14854"/>
                </a:cubicBezTo>
                <a:cubicBezTo>
                  <a:pt x="7089" y="14854"/>
                  <a:pt x="6956" y="14986"/>
                  <a:pt x="6956" y="15146"/>
                </a:cubicBezTo>
                <a:lnTo>
                  <a:pt x="6956" y="18165"/>
                </a:lnTo>
                <a:cubicBezTo>
                  <a:pt x="6956" y="18325"/>
                  <a:pt x="7089" y="18458"/>
                  <a:pt x="7248" y="18458"/>
                </a:cubicBezTo>
                <a:lnTo>
                  <a:pt x="12605" y="18458"/>
                </a:lnTo>
                <a:cubicBezTo>
                  <a:pt x="12765" y="18458"/>
                  <a:pt x="12893" y="18325"/>
                  <a:pt x="12893" y="18165"/>
                </a:cubicBezTo>
                <a:lnTo>
                  <a:pt x="12893" y="10809"/>
                </a:lnTo>
                <a:cubicBezTo>
                  <a:pt x="12893" y="10648"/>
                  <a:pt x="12765" y="10515"/>
                  <a:pt x="12605" y="10515"/>
                </a:cubicBezTo>
                <a:lnTo>
                  <a:pt x="11695" y="10515"/>
                </a:lnTo>
                <a:lnTo>
                  <a:pt x="11695" y="10211"/>
                </a:lnTo>
                <a:cubicBezTo>
                  <a:pt x="11695" y="10051"/>
                  <a:pt x="11567" y="9923"/>
                  <a:pt x="11406" y="9923"/>
                </a:cubicBezTo>
                <a:lnTo>
                  <a:pt x="10877" y="9923"/>
                </a:lnTo>
                <a:lnTo>
                  <a:pt x="10877" y="9553"/>
                </a:lnTo>
                <a:cubicBezTo>
                  <a:pt x="10877" y="9394"/>
                  <a:pt x="10745" y="9261"/>
                  <a:pt x="10584" y="9261"/>
                </a:cubicBezTo>
                <a:close/>
                <a:moveTo>
                  <a:pt x="16221" y="9261"/>
                </a:moveTo>
                <a:cubicBezTo>
                  <a:pt x="16061" y="9261"/>
                  <a:pt x="15932" y="9394"/>
                  <a:pt x="15932" y="9553"/>
                </a:cubicBezTo>
                <a:lnTo>
                  <a:pt x="15932" y="9923"/>
                </a:lnTo>
                <a:lnTo>
                  <a:pt x="15403" y="9923"/>
                </a:lnTo>
                <a:cubicBezTo>
                  <a:pt x="15238" y="9923"/>
                  <a:pt x="15110" y="10051"/>
                  <a:pt x="15110" y="10211"/>
                </a:cubicBezTo>
                <a:lnTo>
                  <a:pt x="15110" y="10515"/>
                </a:lnTo>
                <a:lnTo>
                  <a:pt x="14200" y="10515"/>
                </a:lnTo>
                <a:cubicBezTo>
                  <a:pt x="14040" y="10515"/>
                  <a:pt x="13911" y="10648"/>
                  <a:pt x="13911" y="10809"/>
                </a:cubicBezTo>
                <a:lnTo>
                  <a:pt x="13911" y="13827"/>
                </a:lnTo>
                <a:cubicBezTo>
                  <a:pt x="13911" y="13988"/>
                  <a:pt x="14040" y="14120"/>
                  <a:pt x="14200" y="14120"/>
                </a:cubicBezTo>
                <a:cubicBezTo>
                  <a:pt x="14365" y="14120"/>
                  <a:pt x="14492" y="13988"/>
                  <a:pt x="14492" y="13827"/>
                </a:cubicBezTo>
                <a:lnTo>
                  <a:pt x="14492" y="11098"/>
                </a:lnTo>
                <a:lnTo>
                  <a:pt x="15110" y="11098"/>
                </a:lnTo>
                <a:lnTo>
                  <a:pt x="15110" y="11405"/>
                </a:lnTo>
                <a:cubicBezTo>
                  <a:pt x="15110" y="11566"/>
                  <a:pt x="15238" y="11694"/>
                  <a:pt x="15403" y="11694"/>
                </a:cubicBezTo>
                <a:lnTo>
                  <a:pt x="18361" y="11694"/>
                </a:lnTo>
                <a:cubicBezTo>
                  <a:pt x="18522" y="11694"/>
                  <a:pt x="18650" y="11566"/>
                  <a:pt x="18650" y="11405"/>
                </a:cubicBezTo>
                <a:lnTo>
                  <a:pt x="18650" y="11098"/>
                </a:lnTo>
                <a:lnTo>
                  <a:pt x="19268" y="11098"/>
                </a:lnTo>
                <a:lnTo>
                  <a:pt x="19268" y="17876"/>
                </a:lnTo>
                <a:lnTo>
                  <a:pt x="14492" y="17876"/>
                </a:lnTo>
                <a:lnTo>
                  <a:pt x="14492" y="15146"/>
                </a:lnTo>
                <a:cubicBezTo>
                  <a:pt x="14492" y="14986"/>
                  <a:pt x="14365" y="14854"/>
                  <a:pt x="14200" y="14854"/>
                </a:cubicBezTo>
                <a:cubicBezTo>
                  <a:pt x="14040" y="14854"/>
                  <a:pt x="13911" y="14986"/>
                  <a:pt x="13911" y="15146"/>
                </a:cubicBezTo>
                <a:lnTo>
                  <a:pt x="13911" y="18165"/>
                </a:lnTo>
                <a:cubicBezTo>
                  <a:pt x="13911" y="18325"/>
                  <a:pt x="14040" y="18458"/>
                  <a:pt x="14200" y="18458"/>
                </a:cubicBezTo>
                <a:lnTo>
                  <a:pt x="19560" y="18458"/>
                </a:lnTo>
                <a:cubicBezTo>
                  <a:pt x="19721" y="18458"/>
                  <a:pt x="19849" y="18325"/>
                  <a:pt x="19849" y="18165"/>
                </a:cubicBezTo>
                <a:lnTo>
                  <a:pt x="19849" y="10809"/>
                </a:lnTo>
                <a:cubicBezTo>
                  <a:pt x="19849" y="10648"/>
                  <a:pt x="19721" y="10515"/>
                  <a:pt x="19560" y="10515"/>
                </a:cubicBezTo>
                <a:lnTo>
                  <a:pt x="18650" y="10515"/>
                </a:lnTo>
                <a:lnTo>
                  <a:pt x="18650" y="10211"/>
                </a:lnTo>
                <a:cubicBezTo>
                  <a:pt x="18650" y="10051"/>
                  <a:pt x="18522" y="9923"/>
                  <a:pt x="18361" y="9923"/>
                </a:cubicBezTo>
                <a:lnTo>
                  <a:pt x="17832" y="9923"/>
                </a:lnTo>
                <a:lnTo>
                  <a:pt x="17832" y="9553"/>
                </a:lnTo>
                <a:cubicBezTo>
                  <a:pt x="17832" y="9394"/>
                  <a:pt x="17700" y="9261"/>
                  <a:pt x="17540" y="92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7086600" y="2392620"/>
            <a:ext cx="431812" cy="406387"/>
          </a:xfrm>
          <a:custGeom>
            <a:avLst/>
            <a:gdLst/>
            <a:ahLst/>
            <a:cxnLst/>
            <a:rect l="l" t="t" r="r" b="b"/>
            <a:pathLst>
              <a:path w="19929" h="18871" extrusionOk="0">
                <a:moveTo>
                  <a:pt x="9967" y="565"/>
                </a:moveTo>
                <a:cubicBezTo>
                  <a:pt x="11041" y="565"/>
                  <a:pt x="12063" y="778"/>
                  <a:pt x="12997" y="1159"/>
                </a:cubicBezTo>
                <a:cubicBezTo>
                  <a:pt x="13852" y="1507"/>
                  <a:pt x="14633" y="2004"/>
                  <a:pt x="15310" y="2610"/>
                </a:cubicBezTo>
                <a:lnTo>
                  <a:pt x="14974" y="2806"/>
                </a:lnTo>
                <a:cubicBezTo>
                  <a:pt x="14697" y="2967"/>
                  <a:pt x="14509" y="3224"/>
                  <a:pt x="14433" y="3512"/>
                </a:cubicBezTo>
                <a:cubicBezTo>
                  <a:pt x="14381" y="3712"/>
                  <a:pt x="14376" y="3925"/>
                  <a:pt x="14437" y="4129"/>
                </a:cubicBezTo>
                <a:cubicBezTo>
                  <a:pt x="13719" y="4506"/>
                  <a:pt x="13274" y="4546"/>
                  <a:pt x="12837" y="4586"/>
                </a:cubicBezTo>
                <a:cubicBezTo>
                  <a:pt x="12300" y="4634"/>
                  <a:pt x="11767" y="4682"/>
                  <a:pt x="10857" y="5207"/>
                </a:cubicBezTo>
                <a:cubicBezTo>
                  <a:pt x="10688" y="5304"/>
                  <a:pt x="10503" y="5416"/>
                  <a:pt x="10335" y="5520"/>
                </a:cubicBezTo>
                <a:cubicBezTo>
                  <a:pt x="10235" y="5585"/>
                  <a:pt x="10131" y="5648"/>
                  <a:pt x="10035" y="5709"/>
                </a:cubicBezTo>
                <a:cubicBezTo>
                  <a:pt x="9987" y="5668"/>
                  <a:pt x="9935" y="5633"/>
                  <a:pt x="9878" y="5596"/>
                </a:cubicBezTo>
                <a:lnTo>
                  <a:pt x="7822" y="4410"/>
                </a:lnTo>
                <a:cubicBezTo>
                  <a:pt x="7504" y="4228"/>
                  <a:pt x="7243" y="4175"/>
                  <a:pt x="6998" y="4175"/>
                </a:cubicBezTo>
                <a:cubicBezTo>
                  <a:pt x="6839" y="4175"/>
                  <a:pt x="6686" y="4198"/>
                  <a:pt x="6531" y="4221"/>
                </a:cubicBezTo>
                <a:cubicBezTo>
                  <a:pt x="6402" y="4241"/>
                  <a:pt x="6268" y="4261"/>
                  <a:pt x="6123" y="4261"/>
                </a:cubicBezTo>
                <a:cubicBezTo>
                  <a:pt x="5939" y="4261"/>
                  <a:pt x="5736" y="4229"/>
                  <a:pt x="5496" y="4121"/>
                </a:cubicBezTo>
                <a:cubicBezTo>
                  <a:pt x="5553" y="3921"/>
                  <a:pt x="5548" y="3708"/>
                  <a:pt x="5496" y="3512"/>
                </a:cubicBezTo>
                <a:cubicBezTo>
                  <a:pt x="5420" y="3224"/>
                  <a:pt x="5232" y="2963"/>
                  <a:pt x="4956" y="2802"/>
                </a:cubicBezTo>
                <a:cubicBezTo>
                  <a:pt x="4843" y="2742"/>
                  <a:pt x="4731" y="2674"/>
                  <a:pt x="4619" y="2610"/>
                </a:cubicBezTo>
                <a:cubicBezTo>
                  <a:pt x="5296" y="2004"/>
                  <a:pt x="6078" y="1511"/>
                  <a:pt x="6932" y="1159"/>
                </a:cubicBezTo>
                <a:cubicBezTo>
                  <a:pt x="7866" y="778"/>
                  <a:pt x="8888" y="565"/>
                  <a:pt x="9967" y="565"/>
                </a:cubicBezTo>
                <a:close/>
                <a:moveTo>
                  <a:pt x="2682" y="2141"/>
                </a:moveTo>
                <a:cubicBezTo>
                  <a:pt x="3340" y="2521"/>
                  <a:pt x="4001" y="2902"/>
                  <a:pt x="4658" y="3283"/>
                </a:cubicBezTo>
                <a:cubicBezTo>
                  <a:pt x="4811" y="3383"/>
                  <a:pt x="4904" y="3476"/>
                  <a:pt x="4952" y="3656"/>
                </a:cubicBezTo>
                <a:cubicBezTo>
                  <a:pt x="4991" y="3805"/>
                  <a:pt x="4976" y="3961"/>
                  <a:pt x="4899" y="4101"/>
                </a:cubicBezTo>
                <a:cubicBezTo>
                  <a:pt x="4426" y="4839"/>
                  <a:pt x="3966" y="5725"/>
                  <a:pt x="3520" y="6495"/>
                </a:cubicBezTo>
                <a:cubicBezTo>
                  <a:pt x="3436" y="6639"/>
                  <a:pt x="3304" y="6735"/>
                  <a:pt x="3155" y="6775"/>
                </a:cubicBezTo>
                <a:cubicBezTo>
                  <a:pt x="3103" y="6789"/>
                  <a:pt x="3049" y="6796"/>
                  <a:pt x="2995" y="6796"/>
                </a:cubicBezTo>
                <a:cubicBezTo>
                  <a:pt x="2893" y="6796"/>
                  <a:pt x="2790" y="6770"/>
                  <a:pt x="2698" y="6715"/>
                </a:cubicBezTo>
                <a:cubicBezTo>
                  <a:pt x="2033" y="6330"/>
                  <a:pt x="1372" y="5949"/>
                  <a:pt x="706" y="5564"/>
                </a:cubicBezTo>
                <a:lnTo>
                  <a:pt x="2682" y="2141"/>
                </a:lnTo>
                <a:close/>
                <a:moveTo>
                  <a:pt x="14685" y="4634"/>
                </a:moveTo>
                <a:lnTo>
                  <a:pt x="15788" y="6543"/>
                </a:lnTo>
                <a:cubicBezTo>
                  <a:pt x="15266" y="6911"/>
                  <a:pt x="15114" y="7292"/>
                  <a:pt x="14974" y="7653"/>
                </a:cubicBezTo>
                <a:cubicBezTo>
                  <a:pt x="14842" y="7990"/>
                  <a:pt x="14733" y="8203"/>
                  <a:pt x="14409" y="8395"/>
                </a:cubicBezTo>
                <a:lnTo>
                  <a:pt x="12352" y="9581"/>
                </a:lnTo>
                <a:cubicBezTo>
                  <a:pt x="12295" y="9615"/>
                  <a:pt x="12231" y="9632"/>
                  <a:pt x="12167" y="9632"/>
                </a:cubicBezTo>
                <a:cubicBezTo>
                  <a:pt x="12132" y="9632"/>
                  <a:pt x="12097" y="9627"/>
                  <a:pt x="12063" y="9617"/>
                </a:cubicBezTo>
                <a:cubicBezTo>
                  <a:pt x="11943" y="9574"/>
                  <a:pt x="11859" y="9513"/>
                  <a:pt x="11798" y="9397"/>
                </a:cubicBezTo>
                <a:cubicBezTo>
                  <a:pt x="11847" y="9252"/>
                  <a:pt x="11867" y="9104"/>
                  <a:pt x="11855" y="8956"/>
                </a:cubicBezTo>
                <a:cubicBezTo>
                  <a:pt x="11895" y="8952"/>
                  <a:pt x="11935" y="8940"/>
                  <a:pt x="11971" y="8919"/>
                </a:cubicBezTo>
                <a:lnTo>
                  <a:pt x="13230" y="8194"/>
                </a:lnTo>
                <a:cubicBezTo>
                  <a:pt x="13362" y="8114"/>
                  <a:pt x="13410" y="7942"/>
                  <a:pt x="13330" y="7805"/>
                </a:cubicBezTo>
                <a:cubicBezTo>
                  <a:pt x="13279" y="7717"/>
                  <a:pt x="13185" y="7668"/>
                  <a:pt x="13088" y="7668"/>
                </a:cubicBezTo>
                <a:cubicBezTo>
                  <a:pt x="13040" y="7668"/>
                  <a:pt x="12991" y="7680"/>
                  <a:pt x="12945" y="7705"/>
                </a:cubicBezTo>
                <a:lnTo>
                  <a:pt x="11702" y="8423"/>
                </a:lnTo>
                <a:cubicBezTo>
                  <a:pt x="11591" y="8214"/>
                  <a:pt x="11386" y="7986"/>
                  <a:pt x="11169" y="7877"/>
                </a:cubicBezTo>
                <a:lnTo>
                  <a:pt x="9963" y="7180"/>
                </a:lnTo>
                <a:cubicBezTo>
                  <a:pt x="10272" y="6956"/>
                  <a:pt x="10416" y="6567"/>
                  <a:pt x="10323" y="6194"/>
                </a:cubicBezTo>
                <a:cubicBezTo>
                  <a:pt x="10420" y="6134"/>
                  <a:pt x="10524" y="6066"/>
                  <a:pt x="10632" y="6001"/>
                </a:cubicBezTo>
                <a:cubicBezTo>
                  <a:pt x="10821" y="5881"/>
                  <a:pt x="11001" y="5773"/>
                  <a:pt x="11137" y="5696"/>
                </a:cubicBezTo>
                <a:cubicBezTo>
                  <a:pt x="11939" y="5232"/>
                  <a:pt x="12408" y="5191"/>
                  <a:pt x="12885" y="5148"/>
                </a:cubicBezTo>
                <a:cubicBezTo>
                  <a:pt x="13382" y="5104"/>
                  <a:pt x="13883" y="5059"/>
                  <a:pt x="14685" y="4634"/>
                </a:cubicBezTo>
                <a:close/>
                <a:moveTo>
                  <a:pt x="5248" y="4630"/>
                </a:moveTo>
                <a:cubicBezTo>
                  <a:pt x="5581" y="4784"/>
                  <a:pt x="5856" y="4830"/>
                  <a:pt x="6102" y="4830"/>
                </a:cubicBezTo>
                <a:cubicBezTo>
                  <a:pt x="6285" y="4830"/>
                  <a:pt x="6452" y="4804"/>
                  <a:pt x="6615" y="4778"/>
                </a:cubicBezTo>
                <a:cubicBezTo>
                  <a:pt x="6736" y="4760"/>
                  <a:pt x="6853" y="4743"/>
                  <a:pt x="6974" y="4743"/>
                </a:cubicBezTo>
                <a:cubicBezTo>
                  <a:pt x="7148" y="4743"/>
                  <a:pt x="7331" y="4778"/>
                  <a:pt x="7541" y="4899"/>
                </a:cubicBezTo>
                <a:lnTo>
                  <a:pt x="9610" y="6094"/>
                </a:lnTo>
                <a:cubicBezTo>
                  <a:pt x="9694" y="6146"/>
                  <a:pt x="9750" y="6230"/>
                  <a:pt x="9774" y="6318"/>
                </a:cubicBezTo>
                <a:cubicBezTo>
                  <a:pt x="9798" y="6406"/>
                  <a:pt x="9790" y="6503"/>
                  <a:pt x="9746" y="6591"/>
                </a:cubicBezTo>
                <a:cubicBezTo>
                  <a:pt x="9678" y="6691"/>
                  <a:pt x="9630" y="6751"/>
                  <a:pt x="9506" y="6783"/>
                </a:cubicBezTo>
                <a:cubicBezTo>
                  <a:pt x="9471" y="6793"/>
                  <a:pt x="9436" y="6798"/>
                  <a:pt x="9402" y="6798"/>
                </a:cubicBezTo>
                <a:cubicBezTo>
                  <a:pt x="9338" y="6798"/>
                  <a:pt x="9275" y="6781"/>
                  <a:pt x="9217" y="6747"/>
                </a:cubicBezTo>
                <a:lnTo>
                  <a:pt x="7954" y="6021"/>
                </a:lnTo>
                <a:cubicBezTo>
                  <a:pt x="7910" y="5995"/>
                  <a:pt x="7863" y="5983"/>
                  <a:pt x="7815" y="5983"/>
                </a:cubicBezTo>
                <a:cubicBezTo>
                  <a:pt x="7718" y="5983"/>
                  <a:pt x="7623" y="6034"/>
                  <a:pt x="7569" y="6125"/>
                </a:cubicBezTo>
                <a:cubicBezTo>
                  <a:pt x="7493" y="6258"/>
                  <a:pt x="7537" y="6430"/>
                  <a:pt x="7674" y="6506"/>
                </a:cubicBezTo>
                <a:cubicBezTo>
                  <a:pt x="8744" y="7128"/>
                  <a:pt x="9818" y="7746"/>
                  <a:pt x="10888" y="8362"/>
                </a:cubicBezTo>
                <a:cubicBezTo>
                  <a:pt x="11081" y="8491"/>
                  <a:pt x="11206" y="8615"/>
                  <a:pt x="11269" y="8847"/>
                </a:cubicBezTo>
                <a:cubicBezTo>
                  <a:pt x="11314" y="9008"/>
                  <a:pt x="11302" y="9176"/>
                  <a:pt x="11221" y="9321"/>
                </a:cubicBezTo>
                <a:cubicBezTo>
                  <a:pt x="10890" y="9889"/>
                  <a:pt x="10274" y="10148"/>
                  <a:pt x="9650" y="10148"/>
                </a:cubicBezTo>
                <a:cubicBezTo>
                  <a:pt x="9527" y="10148"/>
                  <a:pt x="9403" y="10138"/>
                  <a:pt x="9281" y="10118"/>
                </a:cubicBezTo>
                <a:cubicBezTo>
                  <a:pt x="8495" y="9986"/>
                  <a:pt x="7637" y="9541"/>
                  <a:pt x="6836" y="9080"/>
                </a:cubicBezTo>
                <a:cubicBezTo>
                  <a:pt x="6038" y="8615"/>
                  <a:pt x="5765" y="8231"/>
                  <a:pt x="5489" y="7842"/>
                </a:cubicBezTo>
                <a:cubicBezTo>
                  <a:pt x="5204" y="7433"/>
                  <a:pt x="4915" y="7019"/>
                  <a:pt x="4146" y="6538"/>
                </a:cubicBezTo>
                <a:lnTo>
                  <a:pt x="5248" y="4630"/>
                </a:lnTo>
                <a:close/>
                <a:moveTo>
                  <a:pt x="16104" y="7012"/>
                </a:moveTo>
                <a:cubicBezTo>
                  <a:pt x="16248" y="7160"/>
                  <a:pt x="16433" y="7265"/>
                  <a:pt x="16629" y="7317"/>
                </a:cubicBezTo>
                <a:cubicBezTo>
                  <a:pt x="16730" y="7344"/>
                  <a:pt x="16834" y="7359"/>
                  <a:pt x="16939" y="7359"/>
                </a:cubicBezTo>
                <a:cubicBezTo>
                  <a:pt x="17134" y="7359"/>
                  <a:pt x="17332" y="7309"/>
                  <a:pt x="17516" y="7204"/>
                </a:cubicBezTo>
                <a:cubicBezTo>
                  <a:pt x="17616" y="7144"/>
                  <a:pt x="17720" y="7084"/>
                  <a:pt x="17821" y="7024"/>
                </a:cubicBezTo>
                <a:cubicBezTo>
                  <a:pt x="17856" y="7216"/>
                  <a:pt x="17888" y="7409"/>
                  <a:pt x="17912" y="7605"/>
                </a:cubicBezTo>
                <a:cubicBezTo>
                  <a:pt x="17949" y="7918"/>
                  <a:pt x="17969" y="8242"/>
                  <a:pt x="17969" y="8571"/>
                </a:cubicBezTo>
                <a:cubicBezTo>
                  <a:pt x="17969" y="10379"/>
                  <a:pt x="17367" y="12051"/>
                  <a:pt x="16357" y="13393"/>
                </a:cubicBezTo>
                <a:cubicBezTo>
                  <a:pt x="15391" y="14668"/>
                  <a:pt x="14052" y="15647"/>
                  <a:pt x="12505" y="16164"/>
                </a:cubicBezTo>
                <a:lnTo>
                  <a:pt x="12505" y="16008"/>
                </a:lnTo>
                <a:cubicBezTo>
                  <a:pt x="12505" y="15687"/>
                  <a:pt x="12372" y="15395"/>
                  <a:pt x="12163" y="15186"/>
                </a:cubicBezTo>
                <a:cubicBezTo>
                  <a:pt x="12015" y="15038"/>
                  <a:pt x="11835" y="14929"/>
                  <a:pt x="11626" y="14877"/>
                </a:cubicBezTo>
                <a:cubicBezTo>
                  <a:pt x="11654" y="14192"/>
                  <a:pt x="11783" y="13802"/>
                  <a:pt x="12063" y="13193"/>
                </a:cubicBezTo>
                <a:cubicBezTo>
                  <a:pt x="12128" y="13053"/>
                  <a:pt x="12067" y="12884"/>
                  <a:pt x="11927" y="12821"/>
                </a:cubicBezTo>
                <a:cubicBezTo>
                  <a:pt x="11888" y="12803"/>
                  <a:pt x="11847" y="12795"/>
                  <a:pt x="11807" y="12795"/>
                </a:cubicBezTo>
                <a:cubicBezTo>
                  <a:pt x="11699" y="12795"/>
                  <a:pt x="11597" y="12855"/>
                  <a:pt x="11550" y="12960"/>
                </a:cubicBezTo>
                <a:cubicBezTo>
                  <a:pt x="11238" y="13639"/>
                  <a:pt x="11093" y="14072"/>
                  <a:pt x="11061" y="14842"/>
                </a:cubicBezTo>
                <a:lnTo>
                  <a:pt x="8860" y="14842"/>
                </a:lnTo>
                <a:cubicBezTo>
                  <a:pt x="8804" y="14204"/>
                  <a:pt x="8547" y="13887"/>
                  <a:pt x="8307" y="13582"/>
                </a:cubicBezTo>
                <a:cubicBezTo>
                  <a:pt x="8122" y="13350"/>
                  <a:pt x="7950" y="13134"/>
                  <a:pt x="7950" y="12720"/>
                </a:cubicBezTo>
                <a:lnTo>
                  <a:pt x="7950" y="10347"/>
                </a:lnTo>
                <a:cubicBezTo>
                  <a:pt x="7950" y="10335"/>
                  <a:pt x="7950" y="10315"/>
                  <a:pt x="7959" y="10291"/>
                </a:cubicBezTo>
                <a:cubicBezTo>
                  <a:pt x="8211" y="10399"/>
                  <a:pt x="8459" y="10492"/>
                  <a:pt x="8712" y="10564"/>
                </a:cubicBezTo>
                <a:lnTo>
                  <a:pt x="8712" y="11802"/>
                </a:lnTo>
                <a:cubicBezTo>
                  <a:pt x="8712" y="11959"/>
                  <a:pt x="8836" y="12083"/>
                  <a:pt x="8993" y="12083"/>
                </a:cubicBezTo>
                <a:cubicBezTo>
                  <a:pt x="9149" y="12083"/>
                  <a:pt x="9277" y="11959"/>
                  <a:pt x="9277" y="11802"/>
                </a:cubicBezTo>
                <a:lnTo>
                  <a:pt x="9277" y="10688"/>
                </a:lnTo>
                <a:cubicBezTo>
                  <a:pt x="9427" y="10709"/>
                  <a:pt x="9575" y="10720"/>
                  <a:pt x="9720" y="10720"/>
                </a:cubicBezTo>
                <a:cubicBezTo>
                  <a:pt x="10373" y="10720"/>
                  <a:pt x="10977" y="10493"/>
                  <a:pt x="11482" y="9906"/>
                </a:cubicBezTo>
                <a:cubicBezTo>
                  <a:pt x="11594" y="10026"/>
                  <a:pt x="11735" y="10111"/>
                  <a:pt x="11887" y="10155"/>
                </a:cubicBezTo>
                <a:cubicBezTo>
                  <a:pt x="11911" y="10516"/>
                  <a:pt x="11919" y="10880"/>
                  <a:pt x="11919" y="11241"/>
                </a:cubicBezTo>
                <a:cubicBezTo>
                  <a:pt x="11919" y="11426"/>
                  <a:pt x="11911" y="11606"/>
                  <a:pt x="11891" y="11787"/>
                </a:cubicBezTo>
                <a:cubicBezTo>
                  <a:pt x="11879" y="11943"/>
                  <a:pt x="11987" y="12083"/>
                  <a:pt x="12144" y="12095"/>
                </a:cubicBezTo>
                <a:cubicBezTo>
                  <a:pt x="12154" y="12096"/>
                  <a:pt x="12164" y="12096"/>
                  <a:pt x="12174" y="12096"/>
                </a:cubicBezTo>
                <a:cubicBezTo>
                  <a:pt x="12317" y="12096"/>
                  <a:pt x="12437" y="11988"/>
                  <a:pt x="12452" y="11846"/>
                </a:cubicBezTo>
                <a:cubicBezTo>
                  <a:pt x="12472" y="11646"/>
                  <a:pt x="12484" y="11441"/>
                  <a:pt x="12484" y="11241"/>
                </a:cubicBezTo>
                <a:cubicBezTo>
                  <a:pt x="12484" y="10876"/>
                  <a:pt x="12472" y="10512"/>
                  <a:pt x="12452" y="10151"/>
                </a:cubicBezTo>
                <a:cubicBezTo>
                  <a:pt x="12512" y="10131"/>
                  <a:pt x="12572" y="10103"/>
                  <a:pt x="12633" y="10070"/>
                </a:cubicBezTo>
                <a:lnTo>
                  <a:pt x="14705" y="8871"/>
                </a:lnTo>
                <a:cubicBezTo>
                  <a:pt x="15218" y="8571"/>
                  <a:pt x="15355" y="8227"/>
                  <a:pt x="15499" y="7857"/>
                </a:cubicBezTo>
                <a:cubicBezTo>
                  <a:pt x="15608" y="7581"/>
                  <a:pt x="15723" y="7289"/>
                  <a:pt x="16104" y="7012"/>
                </a:cubicBezTo>
                <a:close/>
                <a:moveTo>
                  <a:pt x="11338" y="15406"/>
                </a:moveTo>
                <a:cubicBezTo>
                  <a:pt x="11506" y="15406"/>
                  <a:pt x="11654" y="15475"/>
                  <a:pt x="11763" y="15582"/>
                </a:cubicBezTo>
                <a:cubicBezTo>
                  <a:pt x="11871" y="15695"/>
                  <a:pt x="11939" y="15843"/>
                  <a:pt x="11939" y="16008"/>
                </a:cubicBezTo>
                <a:lnTo>
                  <a:pt x="11939" y="18305"/>
                </a:lnTo>
                <a:lnTo>
                  <a:pt x="7990" y="18305"/>
                </a:lnTo>
                <a:lnTo>
                  <a:pt x="7990" y="16008"/>
                </a:lnTo>
                <a:cubicBezTo>
                  <a:pt x="7990" y="15843"/>
                  <a:pt x="8059" y="15695"/>
                  <a:pt x="8166" y="15582"/>
                </a:cubicBezTo>
                <a:cubicBezTo>
                  <a:pt x="8275" y="15475"/>
                  <a:pt x="8427" y="15406"/>
                  <a:pt x="8592" y="15406"/>
                </a:cubicBezTo>
                <a:close/>
                <a:moveTo>
                  <a:pt x="9967" y="0"/>
                </a:moveTo>
                <a:cubicBezTo>
                  <a:pt x="8816" y="0"/>
                  <a:pt x="7722" y="228"/>
                  <a:pt x="6719" y="637"/>
                </a:cubicBezTo>
                <a:cubicBezTo>
                  <a:pt x="5746" y="1038"/>
                  <a:pt x="4863" y="1607"/>
                  <a:pt x="4110" y="2317"/>
                </a:cubicBezTo>
                <a:lnTo>
                  <a:pt x="2719" y="1516"/>
                </a:lnTo>
                <a:cubicBezTo>
                  <a:pt x="2675" y="1489"/>
                  <a:pt x="2627" y="1476"/>
                  <a:pt x="2579" y="1476"/>
                </a:cubicBezTo>
                <a:cubicBezTo>
                  <a:pt x="2483" y="1476"/>
                  <a:pt x="2389" y="1528"/>
                  <a:pt x="2338" y="1620"/>
                </a:cubicBezTo>
                <a:lnTo>
                  <a:pt x="77" y="5528"/>
                </a:lnTo>
                <a:cubicBezTo>
                  <a:pt x="1" y="5664"/>
                  <a:pt x="49" y="5833"/>
                  <a:pt x="180" y="5913"/>
                </a:cubicBezTo>
                <a:lnTo>
                  <a:pt x="1596" y="6727"/>
                </a:lnTo>
                <a:cubicBezTo>
                  <a:pt x="1536" y="6995"/>
                  <a:pt x="1492" y="7268"/>
                  <a:pt x="1459" y="7537"/>
                </a:cubicBezTo>
                <a:cubicBezTo>
                  <a:pt x="1416" y="7877"/>
                  <a:pt x="1396" y="8222"/>
                  <a:pt x="1396" y="8571"/>
                </a:cubicBezTo>
                <a:cubicBezTo>
                  <a:pt x="1396" y="9232"/>
                  <a:pt x="1472" y="9882"/>
                  <a:pt x="1616" y="10503"/>
                </a:cubicBezTo>
                <a:cubicBezTo>
                  <a:pt x="1764" y="11141"/>
                  <a:pt x="1981" y="11754"/>
                  <a:pt x="2265" y="12331"/>
                </a:cubicBezTo>
                <a:cubicBezTo>
                  <a:pt x="2314" y="12432"/>
                  <a:pt x="2414" y="12489"/>
                  <a:pt x="2518" y="12489"/>
                </a:cubicBezTo>
                <a:cubicBezTo>
                  <a:pt x="2560" y="12489"/>
                  <a:pt x="2602" y="12479"/>
                  <a:pt x="2643" y="12460"/>
                </a:cubicBezTo>
                <a:cubicBezTo>
                  <a:pt x="2782" y="12392"/>
                  <a:pt x="2839" y="12223"/>
                  <a:pt x="2771" y="12087"/>
                </a:cubicBezTo>
                <a:cubicBezTo>
                  <a:pt x="2506" y="11550"/>
                  <a:pt x="2301" y="10977"/>
                  <a:pt x="2165" y="10379"/>
                </a:cubicBezTo>
                <a:cubicBezTo>
                  <a:pt x="2033" y="9798"/>
                  <a:pt x="1960" y="9193"/>
                  <a:pt x="1960" y="8571"/>
                </a:cubicBezTo>
                <a:cubicBezTo>
                  <a:pt x="1960" y="8242"/>
                  <a:pt x="1981" y="7918"/>
                  <a:pt x="2017" y="7605"/>
                </a:cubicBezTo>
                <a:cubicBezTo>
                  <a:pt x="2041" y="7409"/>
                  <a:pt x="2073" y="7216"/>
                  <a:pt x="2109" y="7024"/>
                </a:cubicBezTo>
                <a:lnTo>
                  <a:pt x="2417" y="7204"/>
                </a:lnTo>
                <a:cubicBezTo>
                  <a:pt x="2598" y="7309"/>
                  <a:pt x="2795" y="7359"/>
                  <a:pt x="2991" y="7359"/>
                </a:cubicBezTo>
                <a:cubicBezTo>
                  <a:pt x="3095" y="7359"/>
                  <a:pt x="3199" y="7344"/>
                  <a:pt x="3300" y="7317"/>
                </a:cubicBezTo>
                <a:cubicBezTo>
                  <a:pt x="3500" y="7265"/>
                  <a:pt x="3685" y="7160"/>
                  <a:pt x="3833" y="7008"/>
                </a:cubicBezTo>
                <a:cubicBezTo>
                  <a:pt x="4519" y="7437"/>
                  <a:pt x="4775" y="7801"/>
                  <a:pt x="5028" y="8166"/>
                </a:cubicBezTo>
                <a:cubicBezTo>
                  <a:pt x="5341" y="8607"/>
                  <a:pt x="5649" y="9045"/>
                  <a:pt x="6555" y="9569"/>
                </a:cubicBezTo>
                <a:cubicBezTo>
                  <a:pt x="6843" y="9733"/>
                  <a:pt x="7145" y="9898"/>
                  <a:pt x="7445" y="10050"/>
                </a:cubicBezTo>
                <a:cubicBezTo>
                  <a:pt x="7409" y="10142"/>
                  <a:pt x="7381" y="10247"/>
                  <a:pt x="7381" y="10347"/>
                </a:cubicBezTo>
                <a:lnTo>
                  <a:pt x="7381" y="12720"/>
                </a:lnTo>
                <a:cubicBezTo>
                  <a:pt x="7381" y="13330"/>
                  <a:pt x="7617" y="13622"/>
                  <a:pt x="7866" y="13935"/>
                </a:cubicBezTo>
                <a:cubicBezTo>
                  <a:pt x="8050" y="14163"/>
                  <a:pt x="8247" y="14412"/>
                  <a:pt x="8295" y="14881"/>
                </a:cubicBezTo>
                <a:cubicBezTo>
                  <a:pt x="8094" y="14933"/>
                  <a:pt x="7910" y="15042"/>
                  <a:pt x="7766" y="15186"/>
                </a:cubicBezTo>
                <a:cubicBezTo>
                  <a:pt x="7557" y="15395"/>
                  <a:pt x="7425" y="15687"/>
                  <a:pt x="7425" y="16008"/>
                </a:cubicBezTo>
                <a:lnTo>
                  <a:pt x="7425" y="16164"/>
                </a:lnTo>
                <a:cubicBezTo>
                  <a:pt x="6675" y="15911"/>
                  <a:pt x="5974" y="15554"/>
                  <a:pt x="5341" y="15106"/>
                </a:cubicBezTo>
                <a:cubicBezTo>
                  <a:pt x="4595" y="14577"/>
                  <a:pt x="3945" y="13927"/>
                  <a:pt x="3420" y="13182"/>
                </a:cubicBezTo>
                <a:cubicBezTo>
                  <a:pt x="3366" y="13103"/>
                  <a:pt x="3279" y="13060"/>
                  <a:pt x="3190" y="13060"/>
                </a:cubicBezTo>
                <a:cubicBezTo>
                  <a:pt x="3134" y="13060"/>
                  <a:pt x="3077" y="13078"/>
                  <a:pt x="3027" y="13113"/>
                </a:cubicBezTo>
                <a:cubicBezTo>
                  <a:pt x="2899" y="13201"/>
                  <a:pt x="2871" y="13378"/>
                  <a:pt x="2959" y="13502"/>
                </a:cubicBezTo>
                <a:cubicBezTo>
                  <a:pt x="3520" y="14300"/>
                  <a:pt x="4218" y="15001"/>
                  <a:pt x="5015" y="15563"/>
                </a:cubicBezTo>
                <a:cubicBezTo>
                  <a:pt x="5741" y="16080"/>
                  <a:pt x="6555" y="16485"/>
                  <a:pt x="7425" y="16757"/>
                </a:cubicBezTo>
                <a:lnTo>
                  <a:pt x="7425" y="18589"/>
                </a:lnTo>
                <a:cubicBezTo>
                  <a:pt x="7425" y="18746"/>
                  <a:pt x="7553" y="18870"/>
                  <a:pt x="7709" y="18870"/>
                </a:cubicBezTo>
                <a:lnTo>
                  <a:pt x="12224" y="18870"/>
                </a:lnTo>
                <a:cubicBezTo>
                  <a:pt x="12380" y="18870"/>
                  <a:pt x="12505" y="18746"/>
                  <a:pt x="12505" y="18589"/>
                </a:cubicBezTo>
                <a:lnTo>
                  <a:pt x="12505" y="16757"/>
                </a:lnTo>
                <a:cubicBezTo>
                  <a:pt x="14240" y="16220"/>
                  <a:pt x="15736" y="15146"/>
                  <a:pt x="16806" y="13730"/>
                </a:cubicBezTo>
                <a:cubicBezTo>
                  <a:pt x="17888" y="12296"/>
                  <a:pt x="18534" y="10507"/>
                  <a:pt x="18534" y="8571"/>
                </a:cubicBezTo>
                <a:cubicBezTo>
                  <a:pt x="18534" y="8222"/>
                  <a:pt x="18513" y="7877"/>
                  <a:pt x="18474" y="7537"/>
                </a:cubicBezTo>
                <a:cubicBezTo>
                  <a:pt x="18441" y="7268"/>
                  <a:pt x="18393" y="6995"/>
                  <a:pt x="18333" y="6727"/>
                </a:cubicBezTo>
                <a:lnTo>
                  <a:pt x="19749" y="5913"/>
                </a:lnTo>
                <a:cubicBezTo>
                  <a:pt x="19881" y="5833"/>
                  <a:pt x="19929" y="5664"/>
                  <a:pt x="19853" y="5528"/>
                </a:cubicBezTo>
                <a:lnTo>
                  <a:pt x="19055" y="4145"/>
                </a:lnTo>
                <a:cubicBezTo>
                  <a:pt x="19002" y="4054"/>
                  <a:pt x="18906" y="4004"/>
                  <a:pt x="18810" y="4004"/>
                </a:cubicBezTo>
                <a:cubicBezTo>
                  <a:pt x="18762" y="4004"/>
                  <a:pt x="18714" y="4016"/>
                  <a:pt x="18670" y="4041"/>
                </a:cubicBezTo>
                <a:cubicBezTo>
                  <a:pt x="18534" y="4117"/>
                  <a:pt x="18489" y="4290"/>
                  <a:pt x="18566" y="4426"/>
                </a:cubicBezTo>
                <a:lnTo>
                  <a:pt x="19223" y="5564"/>
                </a:lnTo>
                <a:cubicBezTo>
                  <a:pt x="18561" y="5949"/>
                  <a:pt x="17897" y="6330"/>
                  <a:pt x="17231" y="6715"/>
                </a:cubicBezTo>
                <a:cubicBezTo>
                  <a:pt x="17139" y="6770"/>
                  <a:pt x="17037" y="6794"/>
                  <a:pt x="16935" y="6794"/>
                </a:cubicBezTo>
                <a:cubicBezTo>
                  <a:pt x="16882" y="6794"/>
                  <a:pt x="16829" y="6787"/>
                  <a:pt x="16778" y="6775"/>
                </a:cubicBezTo>
                <a:cubicBezTo>
                  <a:pt x="16629" y="6735"/>
                  <a:pt x="16493" y="6639"/>
                  <a:pt x="16409" y="6495"/>
                </a:cubicBezTo>
                <a:lnTo>
                  <a:pt x="15038" y="4114"/>
                </a:lnTo>
                <a:cubicBezTo>
                  <a:pt x="14953" y="3973"/>
                  <a:pt x="14938" y="3809"/>
                  <a:pt x="14977" y="3656"/>
                </a:cubicBezTo>
                <a:cubicBezTo>
                  <a:pt x="15018" y="3507"/>
                  <a:pt x="15114" y="3376"/>
                  <a:pt x="15258" y="3291"/>
                </a:cubicBezTo>
                <a:cubicBezTo>
                  <a:pt x="15920" y="2906"/>
                  <a:pt x="16585" y="2526"/>
                  <a:pt x="17247" y="2141"/>
                </a:cubicBezTo>
                <a:lnTo>
                  <a:pt x="17904" y="3283"/>
                </a:lnTo>
                <a:cubicBezTo>
                  <a:pt x="17958" y="3375"/>
                  <a:pt x="18053" y="3425"/>
                  <a:pt x="18151" y="3425"/>
                </a:cubicBezTo>
                <a:cubicBezTo>
                  <a:pt x="18199" y="3425"/>
                  <a:pt x="18248" y="3413"/>
                  <a:pt x="18293" y="3387"/>
                </a:cubicBezTo>
                <a:cubicBezTo>
                  <a:pt x="18426" y="3307"/>
                  <a:pt x="18470" y="3135"/>
                  <a:pt x="18393" y="2998"/>
                </a:cubicBezTo>
                <a:lnTo>
                  <a:pt x="17595" y="1616"/>
                </a:lnTo>
                <a:cubicBezTo>
                  <a:pt x="17542" y="1526"/>
                  <a:pt x="17448" y="1477"/>
                  <a:pt x="17352" y="1477"/>
                </a:cubicBezTo>
                <a:cubicBezTo>
                  <a:pt x="17298" y="1477"/>
                  <a:pt x="17244" y="1492"/>
                  <a:pt x="17195" y="1523"/>
                </a:cubicBezTo>
                <a:lnTo>
                  <a:pt x="15819" y="2317"/>
                </a:lnTo>
                <a:cubicBezTo>
                  <a:pt x="15066" y="1607"/>
                  <a:pt x="14184" y="1038"/>
                  <a:pt x="13210" y="637"/>
                </a:cubicBezTo>
                <a:cubicBezTo>
                  <a:pt x="12207" y="228"/>
                  <a:pt x="11113" y="0"/>
                  <a:pt x="99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1561050" y="2250087"/>
            <a:ext cx="685200" cy="685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1685750" y="2359870"/>
            <a:ext cx="435804" cy="465658"/>
          </a:xfrm>
          <a:custGeom>
            <a:avLst/>
            <a:gdLst/>
            <a:ahLst/>
            <a:cxnLst/>
            <a:rect l="l" t="t" r="r" b="b"/>
            <a:pathLst>
              <a:path w="18478" h="19849" extrusionOk="0">
                <a:moveTo>
                  <a:pt x="9237" y="1"/>
                </a:moveTo>
                <a:cubicBezTo>
                  <a:pt x="9100" y="1"/>
                  <a:pt x="8932" y="57"/>
                  <a:pt x="8832" y="154"/>
                </a:cubicBezTo>
                <a:lnTo>
                  <a:pt x="7192" y="1793"/>
                </a:lnTo>
                <a:cubicBezTo>
                  <a:pt x="7080" y="1909"/>
                  <a:pt x="7080" y="2093"/>
                  <a:pt x="7192" y="2206"/>
                </a:cubicBezTo>
                <a:cubicBezTo>
                  <a:pt x="7249" y="2262"/>
                  <a:pt x="7323" y="2290"/>
                  <a:pt x="7397" y="2290"/>
                </a:cubicBezTo>
                <a:cubicBezTo>
                  <a:pt x="7472" y="2290"/>
                  <a:pt x="7547" y="2262"/>
                  <a:pt x="7605" y="2206"/>
                </a:cubicBezTo>
                <a:lnTo>
                  <a:pt x="9224" y="587"/>
                </a:lnTo>
                <a:cubicBezTo>
                  <a:pt x="9227" y="582"/>
                  <a:pt x="9233" y="580"/>
                  <a:pt x="9239" y="580"/>
                </a:cubicBezTo>
                <a:cubicBezTo>
                  <a:pt x="9245" y="580"/>
                  <a:pt x="9251" y="582"/>
                  <a:pt x="9253" y="587"/>
                </a:cubicBezTo>
                <a:lnTo>
                  <a:pt x="10379" y="1708"/>
                </a:lnTo>
                <a:cubicBezTo>
                  <a:pt x="10480" y="1808"/>
                  <a:pt x="10648" y="1865"/>
                  <a:pt x="10788" y="1865"/>
                </a:cubicBezTo>
                <a:cubicBezTo>
                  <a:pt x="10921" y="1865"/>
                  <a:pt x="11093" y="1813"/>
                  <a:pt x="11189" y="1717"/>
                </a:cubicBezTo>
                <a:lnTo>
                  <a:pt x="11686" y="1220"/>
                </a:lnTo>
                <a:cubicBezTo>
                  <a:pt x="11835" y="1068"/>
                  <a:pt x="12039" y="991"/>
                  <a:pt x="12236" y="991"/>
                </a:cubicBezTo>
                <a:cubicBezTo>
                  <a:pt x="12440" y="991"/>
                  <a:pt x="12636" y="1068"/>
                  <a:pt x="12789" y="1220"/>
                </a:cubicBezTo>
                <a:cubicBezTo>
                  <a:pt x="12941" y="1372"/>
                  <a:pt x="13017" y="1573"/>
                  <a:pt x="13017" y="1773"/>
                </a:cubicBezTo>
                <a:cubicBezTo>
                  <a:pt x="13017" y="1973"/>
                  <a:pt x="12941" y="2174"/>
                  <a:pt x="12789" y="2326"/>
                </a:cubicBezTo>
                <a:lnTo>
                  <a:pt x="12295" y="2824"/>
                </a:lnTo>
                <a:cubicBezTo>
                  <a:pt x="12284" y="2831"/>
                  <a:pt x="12275" y="2843"/>
                  <a:pt x="12264" y="2855"/>
                </a:cubicBezTo>
                <a:cubicBezTo>
                  <a:pt x="12188" y="2968"/>
                  <a:pt x="12147" y="3096"/>
                  <a:pt x="12147" y="3224"/>
                </a:cubicBezTo>
                <a:cubicBezTo>
                  <a:pt x="12147" y="3344"/>
                  <a:pt x="12179" y="3468"/>
                  <a:pt x="12251" y="3573"/>
                </a:cubicBezTo>
                <a:cubicBezTo>
                  <a:pt x="12264" y="3593"/>
                  <a:pt x="12279" y="3609"/>
                  <a:pt x="12295" y="3625"/>
                </a:cubicBezTo>
                <a:lnTo>
                  <a:pt x="13426" y="4756"/>
                </a:lnTo>
                <a:cubicBezTo>
                  <a:pt x="13434" y="4763"/>
                  <a:pt x="13434" y="4780"/>
                  <a:pt x="13426" y="4787"/>
                </a:cubicBezTo>
                <a:lnTo>
                  <a:pt x="12320" y="5894"/>
                </a:lnTo>
                <a:cubicBezTo>
                  <a:pt x="12316" y="5898"/>
                  <a:pt x="12310" y="5900"/>
                  <a:pt x="12304" y="5900"/>
                </a:cubicBezTo>
                <a:cubicBezTo>
                  <a:pt x="12298" y="5900"/>
                  <a:pt x="12292" y="5898"/>
                  <a:pt x="12288" y="5894"/>
                </a:cubicBezTo>
                <a:cubicBezTo>
                  <a:pt x="12127" y="5742"/>
                  <a:pt x="11975" y="5581"/>
                  <a:pt x="11814" y="5421"/>
                </a:cubicBezTo>
                <a:cubicBezTo>
                  <a:pt x="11550" y="5157"/>
                  <a:pt x="11202" y="5024"/>
                  <a:pt x="10852" y="5024"/>
                </a:cubicBezTo>
                <a:cubicBezTo>
                  <a:pt x="10504" y="5024"/>
                  <a:pt x="10155" y="5157"/>
                  <a:pt x="9890" y="5421"/>
                </a:cubicBezTo>
                <a:cubicBezTo>
                  <a:pt x="9626" y="5686"/>
                  <a:pt x="9494" y="6038"/>
                  <a:pt x="9494" y="6387"/>
                </a:cubicBezTo>
                <a:lnTo>
                  <a:pt x="9489" y="6387"/>
                </a:lnTo>
                <a:cubicBezTo>
                  <a:pt x="9489" y="6736"/>
                  <a:pt x="9626" y="7085"/>
                  <a:pt x="9890" y="7349"/>
                </a:cubicBezTo>
                <a:lnTo>
                  <a:pt x="10360" y="7822"/>
                </a:lnTo>
                <a:cubicBezTo>
                  <a:pt x="10367" y="7831"/>
                  <a:pt x="10367" y="7846"/>
                  <a:pt x="10360" y="7851"/>
                </a:cubicBezTo>
                <a:cubicBezTo>
                  <a:pt x="9994" y="8223"/>
                  <a:pt x="9626" y="8592"/>
                  <a:pt x="9253" y="8957"/>
                </a:cubicBezTo>
                <a:cubicBezTo>
                  <a:pt x="9251" y="8961"/>
                  <a:pt x="9245" y="8963"/>
                  <a:pt x="9239" y="8963"/>
                </a:cubicBezTo>
                <a:cubicBezTo>
                  <a:pt x="9233" y="8963"/>
                  <a:pt x="9227" y="8961"/>
                  <a:pt x="9224" y="8957"/>
                </a:cubicBezTo>
                <a:lnTo>
                  <a:pt x="8118" y="7851"/>
                </a:lnTo>
                <a:cubicBezTo>
                  <a:pt x="8110" y="7846"/>
                  <a:pt x="8110" y="7831"/>
                  <a:pt x="8118" y="7822"/>
                </a:cubicBezTo>
                <a:lnTo>
                  <a:pt x="8587" y="7349"/>
                </a:lnTo>
                <a:cubicBezTo>
                  <a:pt x="8852" y="7085"/>
                  <a:pt x="8989" y="6736"/>
                  <a:pt x="8989" y="6387"/>
                </a:cubicBezTo>
                <a:cubicBezTo>
                  <a:pt x="8989" y="6038"/>
                  <a:pt x="8852" y="5686"/>
                  <a:pt x="8587" y="5421"/>
                </a:cubicBezTo>
                <a:cubicBezTo>
                  <a:pt x="8323" y="5157"/>
                  <a:pt x="7973" y="5024"/>
                  <a:pt x="7625" y="5024"/>
                </a:cubicBezTo>
                <a:cubicBezTo>
                  <a:pt x="7276" y="5024"/>
                  <a:pt x="6928" y="5157"/>
                  <a:pt x="6663" y="5421"/>
                </a:cubicBezTo>
                <a:lnTo>
                  <a:pt x="6190" y="5894"/>
                </a:lnTo>
                <a:cubicBezTo>
                  <a:pt x="6186" y="5898"/>
                  <a:pt x="6180" y="5900"/>
                  <a:pt x="6174" y="5900"/>
                </a:cubicBezTo>
                <a:cubicBezTo>
                  <a:pt x="6168" y="5900"/>
                  <a:pt x="6162" y="5898"/>
                  <a:pt x="6158" y="5894"/>
                </a:cubicBezTo>
                <a:lnTo>
                  <a:pt x="5051" y="4787"/>
                </a:lnTo>
                <a:cubicBezTo>
                  <a:pt x="5044" y="4780"/>
                  <a:pt x="5044" y="4763"/>
                  <a:pt x="5051" y="4756"/>
                </a:cubicBezTo>
                <a:lnTo>
                  <a:pt x="6671" y="3136"/>
                </a:lnTo>
                <a:cubicBezTo>
                  <a:pt x="6787" y="3024"/>
                  <a:pt x="6787" y="2839"/>
                  <a:pt x="6671" y="2727"/>
                </a:cubicBezTo>
                <a:cubicBezTo>
                  <a:pt x="6615" y="2669"/>
                  <a:pt x="6541" y="2640"/>
                  <a:pt x="6467" y="2640"/>
                </a:cubicBezTo>
                <a:cubicBezTo>
                  <a:pt x="6392" y="2640"/>
                  <a:pt x="6318" y="2669"/>
                  <a:pt x="6262" y="2727"/>
                </a:cubicBezTo>
                <a:lnTo>
                  <a:pt x="4618" y="4371"/>
                </a:lnTo>
                <a:cubicBezTo>
                  <a:pt x="4522" y="4467"/>
                  <a:pt x="4466" y="4639"/>
                  <a:pt x="4466" y="4772"/>
                </a:cubicBezTo>
                <a:cubicBezTo>
                  <a:pt x="4466" y="4920"/>
                  <a:pt x="4522" y="5080"/>
                  <a:pt x="4626" y="5185"/>
                </a:cubicBezTo>
                <a:lnTo>
                  <a:pt x="5773" y="6331"/>
                </a:lnTo>
                <a:cubicBezTo>
                  <a:pt x="5869" y="6423"/>
                  <a:pt x="6042" y="6480"/>
                  <a:pt x="6174" y="6480"/>
                </a:cubicBezTo>
                <a:cubicBezTo>
                  <a:pt x="6330" y="6480"/>
                  <a:pt x="6487" y="6419"/>
                  <a:pt x="6595" y="6311"/>
                </a:cubicBezTo>
                <a:lnTo>
                  <a:pt x="7072" y="5834"/>
                </a:lnTo>
                <a:cubicBezTo>
                  <a:pt x="7224" y="5681"/>
                  <a:pt x="7425" y="5605"/>
                  <a:pt x="7625" y="5605"/>
                </a:cubicBezTo>
                <a:cubicBezTo>
                  <a:pt x="7825" y="5605"/>
                  <a:pt x="8026" y="5681"/>
                  <a:pt x="8178" y="5834"/>
                </a:cubicBezTo>
                <a:cubicBezTo>
                  <a:pt x="8327" y="5986"/>
                  <a:pt x="8406" y="6186"/>
                  <a:pt x="8406" y="6387"/>
                </a:cubicBezTo>
                <a:cubicBezTo>
                  <a:pt x="8406" y="6587"/>
                  <a:pt x="8327" y="6788"/>
                  <a:pt x="8178" y="6941"/>
                </a:cubicBezTo>
                <a:lnTo>
                  <a:pt x="7681" y="7433"/>
                </a:lnTo>
                <a:cubicBezTo>
                  <a:pt x="7585" y="7529"/>
                  <a:pt x="7533" y="7706"/>
                  <a:pt x="7533" y="7838"/>
                </a:cubicBezTo>
                <a:cubicBezTo>
                  <a:pt x="7533" y="7995"/>
                  <a:pt x="7589" y="8147"/>
                  <a:pt x="7701" y="8260"/>
                </a:cubicBezTo>
                <a:lnTo>
                  <a:pt x="8836" y="9394"/>
                </a:lnTo>
                <a:cubicBezTo>
                  <a:pt x="8932" y="9490"/>
                  <a:pt x="9109" y="9542"/>
                  <a:pt x="9237" y="9542"/>
                </a:cubicBezTo>
                <a:cubicBezTo>
                  <a:pt x="9397" y="9542"/>
                  <a:pt x="9550" y="9486"/>
                  <a:pt x="9662" y="9374"/>
                </a:cubicBezTo>
                <a:lnTo>
                  <a:pt x="10796" y="8239"/>
                </a:lnTo>
                <a:cubicBezTo>
                  <a:pt x="10893" y="8143"/>
                  <a:pt x="10945" y="7966"/>
                  <a:pt x="10945" y="7838"/>
                </a:cubicBezTo>
                <a:cubicBezTo>
                  <a:pt x="10945" y="7682"/>
                  <a:pt x="10889" y="7526"/>
                  <a:pt x="10776" y="7418"/>
                </a:cubicBezTo>
                <a:lnTo>
                  <a:pt x="10299" y="6941"/>
                </a:lnTo>
                <a:cubicBezTo>
                  <a:pt x="9994" y="6636"/>
                  <a:pt x="9994" y="6138"/>
                  <a:pt x="10299" y="5834"/>
                </a:cubicBezTo>
                <a:cubicBezTo>
                  <a:pt x="10452" y="5682"/>
                  <a:pt x="10652" y="5605"/>
                  <a:pt x="10852" y="5605"/>
                </a:cubicBezTo>
                <a:cubicBezTo>
                  <a:pt x="11053" y="5605"/>
                  <a:pt x="11253" y="5682"/>
                  <a:pt x="11405" y="5834"/>
                </a:cubicBezTo>
                <a:lnTo>
                  <a:pt x="11903" y="6327"/>
                </a:lnTo>
                <a:cubicBezTo>
                  <a:pt x="11995" y="6423"/>
                  <a:pt x="12171" y="6480"/>
                  <a:pt x="12303" y="6480"/>
                </a:cubicBezTo>
                <a:cubicBezTo>
                  <a:pt x="12448" y="6480"/>
                  <a:pt x="12612" y="6423"/>
                  <a:pt x="12712" y="6319"/>
                </a:cubicBezTo>
                <a:lnTo>
                  <a:pt x="13859" y="5172"/>
                </a:lnTo>
                <a:cubicBezTo>
                  <a:pt x="13955" y="5080"/>
                  <a:pt x="14007" y="4904"/>
                  <a:pt x="14007" y="4772"/>
                </a:cubicBezTo>
                <a:cubicBezTo>
                  <a:pt x="14007" y="4628"/>
                  <a:pt x="13955" y="4463"/>
                  <a:pt x="13851" y="4358"/>
                </a:cubicBezTo>
                <a:lnTo>
                  <a:pt x="12728" y="3240"/>
                </a:lnTo>
                <a:cubicBezTo>
                  <a:pt x="12725" y="3232"/>
                  <a:pt x="12725" y="3216"/>
                  <a:pt x="12728" y="3208"/>
                </a:cubicBezTo>
                <a:lnTo>
                  <a:pt x="13202" y="2735"/>
                </a:lnTo>
                <a:cubicBezTo>
                  <a:pt x="13466" y="2470"/>
                  <a:pt x="13598" y="2121"/>
                  <a:pt x="13598" y="1773"/>
                </a:cubicBezTo>
                <a:cubicBezTo>
                  <a:pt x="13598" y="1424"/>
                  <a:pt x="13466" y="1075"/>
                  <a:pt x="13202" y="811"/>
                </a:cubicBezTo>
                <a:cubicBezTo>
                  <a:pt x="12937" y="546"/>
                  <a:pt x="12588" y="409"/>
                  <a:pt x="12236" y="409"/>
                </a:cubicBezTo>
                <a:cubicBezTo>
                  <a:pt x="11890" y="409"/>
                  <a:pt x="11538" y="546"/>
                  <a:pt x="11274" y="811"/>
                </a:cubicBezTo>
                <a:lnTo>
                  <a:pt x="10800" y="1279"/>
                </a:lnTo>
                <a:cubicBezTo>
                  <a:pt x="10798" y="1284"/>
                  <a:pt x="10793" y="1286"/>
                  <a:pt x="10788" y="1286"/>
                </a:cubicBezTo>
                <a:cubicBezTo>
                  <a:pt x="10782" y="1286"/>
                  <a:pt x="10776" y="1284"/>
                  <a:pt x="10772" y="1279"/>
                </a:cubicBezTo>
                <a:lnTo>
                  <a:pt x="9642" y="149"/>
                </a:lnTo>
                <a:cubicBezTo>
                  <a:pt x="9546" y="53"/>
                  <a:pt x="9369" y="1"/>
                  <a:pt x="9237" y="1"/>
                </a:cubicBezTo>
                <a:close/>
                <a:moveTo>
                  <a:pt x="3893" y="17416"/>
                </a:moveTo>
                <a:cubicBezTo>
                  <a:pt x="3997" y="17416"/>
                  <a:pt x="4097" y="17460"/>
                  <a:pt x="4165" y="17528"/>
                </a:cubicBezTo>
                <a:cubicBezTo>
                  <a:pt x="4237" y="17600"/>
                  <a:pt x="4282" y="17696"/>
                  <a:pt x="4282" y="17804"/>
                </a:cubicBezTo>
                <a:cubicBezTo>
                  <a:pt x="4282" y="17909"/>
                  <a:pt x="4237" y="18009"/>
                  <a:pt x="4165" y="18077"/>
                </a:cubicBezTo>
                <a:cubicBezTo>
                  <a:pt x="4097" y="18150"/>
                  <a:pt x="3997" y="18189"/>
                  <a:pt x="3893" y="18189"/>
                </a:cubicBezTo>
                <a:cubicBezTo>
                  <a:pt x="3784" y="18189"/>
                  <a:pt x="3688" y="18150"/>
                  <a:pt x="3616" y="18077"/>
                </a:cubicBezTo>
                <a:cubicBezTo>
                  <a:pt x="3544" y="18009"/>
                  <a:pt x="3504" y="17909"/>
                  <a:pt x="3504" y="17804"/>
                </a:cubicBezTo>
                <a:cubicBezTo>
                  <a:pt x="3504" y="17696"/>
                  <a:pt x="3544" y="17600"/>
                  <a:pt x="3616" y="17528"/>
                </a:cubicBezTo>
                <a:cubicBezTo>
                  <a:pt x="3688" y="17460"/>
                  <a:pt x="3784" y="17416"/>
                  <a:pt x="3893" y="17416"/>
                </a:cubicBezTo>
                <a:close/>
                <a:moveTo>
                  <a:pt x="14584" y="17416"/>
                </a:moveTo>
                <a:cubicBezTo>
                  <a:pt x="14693" y="17416"/>
                  <a:pt x="14789" y="17460"/>
                  <a:pt x="14862" y="17528"/>
                </a:cubicBezTo>
                <a:cubicBezTo>
                  <a:pt x="14930" y="17600"/>
                  <a:pt x="14973" y="17696"/>
                  <a:pt x="14973" y="17804"/>
                </a:cubicBezTo>
                <a:cubicBezTo>
                  <a:pt x="14973" y="17909"/>
                  <a:pt x="14930" y="18009"/>
                  <a:pt x="14862" y="18077"/>
                </a:cubicBezTo>
                <a:cubicBezTo>
                  <a:pt x="14789" y="18150"/>
                  <a:pt x="14693" y="18189"/>
                  <a:pt x="14584" y="18189"/>
                </a:cubicBezTo>
                <a:cubicBezTo>
                  <a:pt x="14477" y="18189"/>
                  <a:pt x="14380" y="18150"/>
                  <a:pt x="14312" y="18077"/>
                </a:cubicBezTo>
                <a:cubicBezTo>
                  <a:pt x="14240" y="18009"/>
                  <a:pt x="14196" y="17909"/>
                  <a:pt x="14196" y="17804"/>
                </a:cubicBezTo>
                <a:cubicBezTo>
                  <a:pt x="14196" y="17696"/>
                  <a:pt x="14240" y="17600"/>
                  <a:pt x="14312" y="17528"/>
                </a:cubicBezTo>
                <a:cubicBezTo>
                  <a:pt x="14380" y="17460"/>
                  <a:pt x="14477" y="17416"/>
                  <a:pt x="14584" y="17416"/>
                </a:cubicBezTo>
                <a:close/>
                <a:moveTo>
                  <a:pt x="3893" y="16834"/>
                </a:moveTo>
                <a:cubicBezTo>
                  <a:pt x="3625" y="16834"/>
                  <a:pt x="3379" y="16943"/>
                  <a:pt x="3207" y="17115"/>
                </a:cubicBezTo>
                <a:cubicBezTo>
                  <a:pt x="3031" y="17291"/>
                  <a:pt x="2922" y="17536"/>
                  <a:pt x="2922" y="17804"/>
                </a:cubicBezTo>
                <a:cubicBezTo>
                  <a:pt x="2922" y="18069"/>
                  <a:pt x="3031" y="18314"/>
                  <a:pt x="3207" y="18490"/>
                </a:cubicBezTo>
                <a:cubicBezTo>
                  <a:pt x="3379" y="18662"/>
                  <a:pt x="3625" y="18775"/>
                  <a:pt x="3893" y="18775"/>
                </a:cubicBezTo>
                <a:cubicBezTo>
                  <a:pt x="4158" y="18775"/>
                  <a:pt x="4402" y="18662"/>
                  <a:pt x="4578" y="18490"/>
                </a:cubicBezTo>
                <a:cubicBezTo>
                  <a:pt x="4755" y="18314"/>
                  <a:pt x="4863" y="18069"/>
                  <a:pt x="4863" y="17804"/>
                </a:cubicBezTo>
                <a:cubicBezTo>
                  <a:pt x="4863" y="17536"/>
                  <a:pt x="4755" y="17291"/>
                  <a:pt x="4578" y="17115"/>
                </a:cubicBezTo>
                <a:cubicBezTo>
                  <a:pt x="4402" y="16943"/>
                  <a:pt x="4158" y="16834"/>
                  <a:pt x="3893" y="16834"/>
                </a:cubicBezTo>
                <a:close/>
                <a:moveTo>
                  <a:pt x="14584" y="16834"/>
                </a:moveTo>
                <a:cubicBezTo>
                  <a:pt x="14316" y="16834"/>
                  <a:pt x="14075" y="16943"/>
                  <a:pt x="13899" y="17115"/>
                </a:cubicBezTo>
                <a:cubicBezTo>
                  <a:pt x="13722" y="17291"/>
                  <a:pt x="13615" y="17536"/>
                  <a:pt x="13615" y="17804"/>
                </a:cubicBezTo>
                <a:cubicBezTo>
                  <a:pt x="13615" y="18069"/>
                  <a:pt x="13722" y="18314"/>
                  <a:pt x="13899" y="18490"/>
                </a:cubicBezTo>
                <a:cubicBezTo>
                  <a:pt x="14075" y="18662"/>
                  <a:pt x="14316" y="18775"/>
                  <a:pt x="14584" y="18775"/>
                </a:cubicBezTo>
                <a:cubicBezTo>
                  <a:pt x="14853" y="18775"/>
                  <a:pt x="15098" y="18662"/>
                  <a:pt x="15270" y="18490"/>
                </a:cubicBezTo>
                <a:cubicBezTo>
                  <a:pt x="15447" y="18314"/>
                  <a:pt x="15555" y="18069"/>
                  <a:pt x="15555" y="17804"/>
                </a:cubicBezTo>
                <a:cubicBezTo>
                  <a:pt x="15555" y="17536"/>
                  <a:pt x="15447" y="17291"/>
                  <a:pt x="15270" y="17115"/>
                </a:cubicBezTo>
                <a:cubicBezTo>
                  <a:pt x="15098" y="16943"/>
                  <a:pt x="14853" y="16834"/>
                  <a:pt x="14584" y="16834"/>
                </a:cubicBezTo>
                <a:close/>
                <a:moveTo>
                  <a:pt x="7994" y="16337"/>
                </a:moveTo>
                <a:cubicBezTo>
                  <a:pt x="8099" y="16337"/>
                  <a:pt x="8182" y="16422"/>
                  <a:pt x="8182" y="16526"/>
                </a:cubicBezTo>
                <a:lnTo>
                  <a:pt x="8182" y="19084"/>
                </a:lnTo>
                <a:cubicBezTo>
                  <a:pt x="8182" y="19184"/>
                  <a:pt x="8099" y="19268"/>
                  <a:pt x="7994" y="19268"/>
                </a:cubicBezTo>
                <a:lnTo>
                  <a:pt x="2610" y="19268"/>
                </a:lnTo>
                <a:cubicBezTo>
                  <a:pt x="2506" y="19268"/>
                  <a:pt x="2422" y="19184"/>
                  <a:pt x="2422" y="19084"/>
                </a:cubicBezTo>
                <a:lnTo>
                  <a:pt x="2422" y="16526"/>
                </a:lnTo>
                <a:cubicBezTo>
                  <a:pt x="2422" y="16422"/>
                  <a:pt x="2506" y="16337"/>
                  <a:pt x="2610" y="16337"/>
                </a:cubicBezTo>
                <a:close/>
                <a:moveTo>
                  <a:pt x="15868" y="16337"/>
                </a:moveTo>
                <a:cubicBezTo>
                  <a:pt x="15972" y="16337"/>
                  <a:pt x="16056" y="16422"/>
                  <a:pt x="16056" y="16526"/>
                </a:cubicBezTo>
                <a:lnTo>
                  <a:pt x="16056" y="19084"/>
                </a:lnTo>
                <a:cubicBezTo>
                  <a:pt x="16056" y="19184"/>
                  <a:pt x="15972" y="19268"/>
                  <a:pt x="15868" y="19268"/>
                </a:cubicBezTo>
                <a:lnTo>
                  <a:pt x="10484" y="19268"/>
                </a:lnTo>
                <a:cubicBezTo>
                  <a:pt x="10379" y="19268"/>
                  <a:pt x="10295" y="19184"/>
                  <a:pt x="10295" y="19084"/>
                </a:cubicBezTo>
                <a:lnTo>
                  <a:pt x="10295" y="16526"/>
                </a:lnTo>
                <a:cubicBezTo>
                  <a:pt x="10295" y="16422"/>
                  <a:pt x="10379" y="16337"/>
                  <a:pt x="10484" y="16337"/>
                </a:cubicBezTo>
                <a:close/>
                <a:moveTo>
                  <a:pt x="1527" y="3429"/>
                </a:moveTo>
                <a:cubicBezTo>
                  <a:pt x="1107" y="3429"/>
                  <a:pt x="726" y="3601"/>
                  <a:pt x="445" y="3877"/>
                </a:cubicBezTo>
                <a:cubicBezTo>
                  <a:pt x="169" y="4154"/>
                  <a:pt x="0" y="4539"/>
                  <a:pt x="0" y="4960"/>
                </a:cubicBezTo>
                <a:lnTo>
                  <a:pt x="0" y="7273"/>
                </a:lnTo>
                <a:cubicBezTo>
                  <a:pt x="0" y="7433"/>
                  <a:pt x="128" y="7566"/>
                  <a:pt x="289" y="7566"/>
                </a:cubicBezTo>
                <a:cubicBezTo>
                  <a:pt x="449" y="7566"/>
                  <a:pt x="581" y="7433"/>
                  <a:pt x="581" y="7273"/>
                </a:cubicBezTo>
                <a:lnTo>
                  <a:pt x="581" y="4960"/>
                </a:lnTo>
                <a:cubicBezTo>
                  <a:pt x="581" y="4700"/>
                  <a:pt x="685" y="4463"/>
                  <a:pt x="858" y="4291"/>
                </a:cubicBezTo>
                <a:cubicBezTo>
                  <a:pt x="1031" y="4118"/>
                  <a:pt x="1267" y="4010"/>
                  <a:pt x="1527" y="4010"/>
                </a:cubicBezTo>
                <a:cubicBezTo>
                  <a:pt x="1788" y="4010"/>
                  <a:pt x="2025" y="4118"/>
                  <a:pt x="2197" y="4291"/>
                </a:cubicBezTo>
                <a:cubicBezTo>
                  <a:pt x="2365" y="4463"/>
                  <a:pt x="2474" y="4700"/>
                  <a:pt x="2474" y="4960"/>
                </a:cubicBezTo>
                <a:lnTo>
                  <a:pt x="2474" y="8636"/>
                </a:lnTo>
                <a:cubicBezTo>
                  <a:pt x="2233" y="8917"/>
                  <a:pt x="2113" y="9270"/>
                  <a:pt x="2113" y="9622"/>
                </a:cubicBezTo>
                <a:cubicBezTo>
                  <a:pt x="2113" y="10016"/>
                  <a:pt x="2261" y="10404"/>
                  <a:pt x="2558" y="10705"/>
                </a:cubicBezTo>
                <a:lnTo>
                  <a:pt x="4282" y="12425"/>
                </a:lnTo>
                <a:cubicBezTo>
                  <a:pt x="4338" y="12483"/>
                  <a:pt x="4412" y="12512"/>
                  <a:pt x="4487" y="12512"/>
                </a:cubicBezTo>
                <a:cubicBezTo>
                  <a:pt x="4561" y="12512"/>
                  <a:pt x="4636" y="12483"/>
                  <a:pt x="4694" y="12425"/>
                </a:cubicBezTo>
                <a:cubicBezTo>
                  <a:pt x="4807" y="12312"/>
                  <a:pt x="4807" y="12128"/>
                  <a:pt x="4694" y="12016"/>
                </a:cubicBezTo>
                <a:lnTo>
                  <a:pt x="2970" y="10292"/>
                </a:lnTo>
                <a:cubicBezTo>
                  <a:pt x="2787" y="10107"/>
                  <a:pt x="2694" y="9866"/>
                  <a:pt x="2694" y="9622"/>
                </a:cubicBezTo>
                <a:cubicBezTo>
                  <a:pt x="2694" y="9370"/>
                  <a:pt x="2790" y="9133"/>
                  <a:pt x="2970" y="8952"/>
                </a:cubicBezTo>
                <a:cubicBezTo>
                  <a:pt x="3151" y="8776"/>
                  <a:pt x="3384" y="8676"/>
                  <a:pt x="3640" y="8676"/>
                </a:cubicBezTo>
                <a:cubicBezTo>
                  <a:pt x="3881" y="8676"/>
                  <a:pt x="4125" y="8769"/>
                  <a:pt x="4306" y="8952"/>
                </a:cubicBezTo>
                <a:lnTo>
                  <a:pt x="6619" y="11262"/>
                </a:lnTo>
                <a:cubicBezTo>
                  <a:pt x="6824" y="11470"/>
                  <a:pt x="6944" y="11723"/>
                  <a:pt x="7011" y="11983"/>
                </a:cubicBezTo>
                <a:cubicBezTo>
                  <a:pt x="7084" y="12260"/>
                  <a:pt x="7104" y="12553"/>
                  <a:pt x="7104" y="12817"/>
                </a:cubicBezTo>
                <a:lnTo>
                  <a:pt x="7104" y="15756"/>
                </a:lnTo>
                <a:lnTo>
                  <a:pt x="3504" y="15756"/>
                </a:lnTo>
                <a:lnTo>
                  <a:pt x="3504" y="14874"/>
                </a:lnTo>
                <a:cubicBezTo>
                  <a:pt x="3504" y="14714"/>
                  <a:pt x="3475" y="14562"/>
                  <a:pt x="3423" y="14421"/>
                </a:cubicBezTo>
                <a:cubicBezTo>
                  <a:pt x="3368" y="14273"/>
                  <a:pt x="3283" y="14137"/>
                  <a:pt x="3168" y="14020"/>
                </a:cubicBezTo>
                <a:lnTo>
                  <a:pt x="854" y="11711"/>
                </a:lnTo>
                <a:cubicBezTo>
                  <a:pt x="766" y="11619"/>
                  <a:pt x="698" y="11515"/>
                  <a:pt x="650" y="11406"/>
                </a:cubicBezTo>
                <a:cubicBezTo>
                  <a:pt x="605" y="11290"/>
                  <a:pt x="581" y="11165"/>
                  <a:pt x="581" y="11041"/>
                </a:cubicBezTo>
                <a:lnTo>
                  <a:pt x="581" y="8592"/>
                </a:lnTo>
                <a:cubicBezTo>
                  <a:pt x="581" y="8432"/>
                  <a:pt x="449" y="8299"/>
                  <a:pt x="289" y="8299"/>
                </a:cubicBezTo>
                <a:cubicBezTo>
                  <a:pt x="128" y="8299"/>
                  <a:pt x="0" y="8432"/>
                  <a:pt x="0" y="8592"/>
                </a:cubicBezTo>
                <a:lnTo>
                  <a:pt x="0" y="11041"/>
                </a:lnTo>
                <a:cubicBezTo>
                  <a:pt x="0" y="11238"/>
                  <a:pt x="36" y="11439"/>
                  <a:pt x="117" y="11627"/>
                </a:cubicBezTo>
                <a:cubicBezTo>
                  <a:pt x="189" y="11807"/>
                  <a:pt x="300" y="11976"/>
                  <a:pt x="445" y="12120"/>
                </a:cubicBezTo>
                <a:lnTo>
                  <a:pt x="2754" y="14433"/>
                </a:lnTo>
                <a:cubicBezTo>
                  <a:pt x="2814" y="14490"/>
                  <a:pt x="2855" y="14553"/>
                  <a:pt x="2883" y="14625"/>
                </a:cubicBezTo>
                <a:cubicBezTo>
                  <a:pt x="2911" y="14697"/>
                  <a:pt x="2922" y="14782"/>
                  <a:pt x="2922" y="14874"/>
                </a:cubicBezTo>
                <a:lnTo>
                  <a:pt x="2922" y="15756"/>
                </a:lnTo>
                <a:lnTo>
                  <a:pt x="2610" y="15756"/>
                </a:lnTo>
                <a:cubicBezTo>
                  <a:pt x="2185" y="15756"/>
                  <a:pt x="1840" y="16101"/>
                  <a:pt x="1840" y="16526"/>
                </a:cubicBezTo>
                <a:lnTo>
                  <a:pt x="1840" y="19084"/>
                </a:lnTo>
                <a:cubicBezTo>
                  <a:pt x="1840" y="19504"/>
                  <a:pt x="2185" y="19849"/>
                  <a:pt x="2610" y="19849"/>
                </a:cubicBezTo>
                <a:lnTo>
                  <a:pt x="7994" y="19849"/>
                </a:lnTo>
                <a:cubicBezTo>
                  <a:pt x="8419" y="19849"/>
                  <a:pt x="8763" y="19504"/>
                  <a:pt x="8763" y="19084"/>
                </a:cubicBezTo>
                <a:lnTo>
                  <a:pt x="8763" y="16526"/>
                </a:lnTo>
                <a:cubicBezTo>
                  <a:pt x="8763" y="16101"/>
                  <a:pt x="8419" y="15756"/>
                  <a:pt x="7994" y="15756"/>
                </a:cubicBezTo>
                <a:lnTo>
                  <a:pt x="7681" y="15756"/>
                </a:lnTo>
                <a:lnTo>
                  <a:pt x="7681" y="12817"/>
                </a:lnTo>
                <a:cubicBezTo>
                  <a:pt x="7681" y="12488"/>
                  <a:pt x="7657" y="12160"/>
                  <a:pt x="7573" y="11839"/>
                </a:cubicBezTo>
                <a:cubicBezTo>
                  <a:pt x="7481" y="11483"/>
                  <a:pt x="7316" y="11137"/>
                  <a:pt x="7028" y="10853"/>
                </a:cubicBezTo>
                <a:lnTo>
                  <a:pt x="4719" y="8544"/>
                </a:lnTo>
                <a:cubicBezTo>
                  <a:pt x="4422" y="8243"/>
                  <a:pt x="4029" y="8095"/>
                  <a:pt x="3640" y="8095"/>
                </a:cubicBezTo>
                <a:cubicBezTo>
                  <a:pt x="3440" y="8095"/>
                  <a:pt x="3244" y="8135"/>
                  <a:pt x="3055" y="8212"/>
                </a:cubicBezTo>
                <a:lnTo>
                  <a:pt x="3055" y="4960"/>
                </a:lnTo>
                <a:cubicBezTo>
                  <a:pt x="3055" y="4539"/>
                  <a:pt x="2883" y="4154"/>
                  <a:pt x="2606" y="3877"/>
                </a:cubicBezTo>
                <a:cubicBezTo>
                  <a:pt x="2330" y="3601"/>
                  <a:pt x="1949" y="3429"/>
                  <a:pt x="1527" y="3429"/>
                </a:cubicBezTo>
                <a:close/>
                <a:moveTo>
                  <a:pt x="16950" y="3429"/>
                </a:moveTo>
                <a:cubicBezTo>
                  <a:pt x="16529" y="3429"/>
                  <a:pt x="16148" y="3601"/>
                  <a:pt x="15872" y="3877"/>
                </a:cubicBezTo>
                <a:cubicBezTo>
                  <a:pt x="15595" y="4154"/>
                  <a:pt x="15422" y="4539"/>
                  <a:pt x="15422" y="4960"/>
                </a:cubicBezTo>
                <a:lnTo>
                  <a:pt x="15422" y="8212"/>
                </a:lnTo>
                <a:cubicBezTo>
                  <a:pt x="15238" y="8135"/>
                  <a:pt x="15038" y="8095"/>
                  <a:pt x="14837" y="8095"/>
                </a:cubicBezTo>
                <a:cubicBezTo>
                  <a:pt x="14449" y="8095"/>
                  <a:pt x="14055" y="8243"/>
                  <a:pt x="13759" y="8544"/>
                </a:cubicBezTo>
                <a:lnTo>
                  <a:pt x="13069" y="9230"/>
                </a:lnTo>
                <a:cubicBezTo>
                  <a:pt x="12953" y="9346"/>
                  <a:pt x="12953" y="9530"/>
                  <a:pt x="13069" y="9642"/>
                </a:cubicBezTo>
                <a:cubicBezTo>
                  <a:pt x="13125" y="9699"/>
                  <a:pt x="13200" y="9727"/>
                  <a:pt x="13274" y="9727"/>
                </a:cubicBezTo>
                <a:cubicBezTo>
                  <a:pt x="13348" y="9727"/>
                  <a:pt x="13422" y="9699"/>
                  <a:pt x="13478" y="9642"/>
                </a:cubicBezTo>
                <a:lnTo>
                  <a:pt x="14168" y="8952"/>
                </a:lnTo>
                <a:cubicBezTo>
                  <a:pt x="14353" y="8769"/>
                  <a:pt x="14597" y="8676"/>
                  <a:pt x="14837" y="8676"/>
                </a:cubicBezTo>
                <a:cubicBezTo>
                  <a:pt x="15090" y="8676"/>
                  <a:pt x="15330" y="8776"/>
                  <a:pt x="15511" y="8952"/>
                </a:cubicBezTo>
                <a:cubicBezTo>
                  <a:pt x="15691" y="9137"/>
                  <a:pt x="15783" y="9378"/>
                  <a:pt x="15783" y="9622"/>
                </a:cubicBezTo>
                <a:cubicBezTo>
                  <a:pt x="15783" y="9866"/>
                  <a:pt x="15691" y="10107"/>
                  <a:pt x="15507" y="10292"/>
                </a:cubicBezTo>
                <a:lnTo>
                  <a:pt x="13783" y="12016"/>
                </a:lnTo>
                <a:cubicBezTo>
                  <a:pt x="13670" y="12128"/>
                  <a:pt x="13670" y="12312"/>
                  <a:pt x="13783" y="12425"/>
                </a:cubicBezTo>
                <a:cubicBezTo>
                  <a:pt x="13841" y="12483"/>
                  <a:pt x="13916" y="12512"/>
                  <a:pt x="13991" y="12512"/>
                </a:cubicBezTo>
                <a:cubicBezTo>
                  <a:pt x="14065" y="12512"/>
                  <a:pt x="14139" y="12483"/>
                  <a:pt x="14196" y="12425"/>
                </a:cubicBezTo>
                <a:lnTo>
                  <a:pt x="15920" y="10701"/>
                </a:lnTo>
                <a:cubicBezTo>
                  <a:pt x="16216" y="10404"/>
                  <a:pt x="16364" y="10016"/>
                  <a:pt x="16364" y="9622"/>
                </a:cubicBezTo>
                <a:cubicBezTo>
                  <a:pt x="16364" y="9270"/>
                  <a:pt x="16244" y="8917"/>
                  <a:pt x="16004" y="8636"/>
                </a:cubicBezTo>
                <a:lnTo>
                  <a:pt x="16004" y="4960"/>
                </a:lnTo>
                <a:cubicBezTo>
                  <a:pt x="16004" y="4700"/>
                  <a:pt x="16112" y="4463"/>
                  <a:pt x="16281" y="4291"/>
                </a:cubicBezTo>
                <a:cubicBezTo>
                  <a:pt x="16453" y="4118"/>
                  <a:pt x="16690" y="4010"/>
                  <a:pt x="16950" y="4010"/>
                </a:cubicBezTo>
                <a:cubicBezTo>
                  <a:pt x="17210" y="4010"/>
                  <a:pt x="17447" y="4118"/>
                  <a:pt x="17619" y="4291"/>
                </a:cubicBezTo>
                <a:cubicBezTo>
                  <a:pt x="17792" y="4463"/>
                  <a:pt x="17896" y="4700"/>
                  <a:pt x="17896" y="4960"/>
                </a:cubicBezTo>
                <a:lnTo>
                  <a:pt x="17896" y="11041"/>
                </a:lnTo>
                <a:cubicBezTo>
                  <a:pt x="17896" y="11165"/>
                  <a:pt x="17872" y="11290"/>
                  <a:pt x="17828" y="11406"/>
                </a:cubicBezTo>
                <a:cubicBezTo>
                  <a:pt x="17780" y="11515"/>
                  <a:pt x="17711" y="11619"/>
                  <a:pt x="17624" y="11711"/>
                </a:cubicBezTo>
                <a:lnTo>
                  <a:pt x="15310" y="14020"/>
                </a:lnTo>
                <a:cubicBezTo>
                  <a:pt x="15194" y="14137"/>
                  <a:pt x="15110" y="14273"/>
                  <a:pt x="15054" y="14421"/>
                </a:cubicBezTo>
                <a:cubicBezTo>
                  <a:pt x="15002" y="14562"/>
                  <a:pt x="14973" y="14714"/>
                  <a:pt x="14973" y="14874"/>
                </a:cubicBezTo>
                <a:lnTo>
                  <a:pt x="14973" y="15756"/>
                </a:lnTo>
                <a:lnTo>
                  <a:pt x="11378" y="15756"/>
                </a:lnTo>
                <a:lnTo>
                  <a:pt x="11378" y="12817"/>
                </a:lnTo>
                <a:cubicBezTo>
                  <a:pt x="11378" y="12541"/>
                  <a:pt x="11394" y="12253"/>
                  <a:pt x="11466" y="11983"/>
                </a:cubicBezTo>
                <a:cubicBezTo>
                  <a:pt x="11533" y="11723"/>
                  <a:pt x="11654" y="11470"/>
                  <a:pt x="11859" y="11262"/>
                </a:cubicBezTo>
                <a:lnTo>
                  <a:pt x="12549" y="10573"/>
                </a:lnTo>
                <a:cubicBezTo>
                  <a:pt x="12660" y="10460"/>
                  <a:pt x="12660" y="10275"/>
                  <a:pt x="12549" y="10164"/>
                </a:cubicBezTo>
                <a:cubicBezTo>
                  <a:pt x="12492" y="10106"/>
                  <a:pt x="12418" y="10076"/>
                  <a:pt x="12344" y="10076"/>
                </a:cubicBezTo>
                <a:cubicBezTo>
                  <a:pt x="12270" y="10076"/>
                  <a:pt x="12195" y="10106"/>
                  <a:pt x="12140" y="10164"/>
                </a:cubicBezTo>
                <a:lnTo>
                  <a:pt x="11450" y="10853"/>
                </a:lnTo>
                <a:cubicBezTo>
                  <a:pt x="11161" y="11137"/>
                  <a:pt x="10997" y="11483"/>
                  <a:pt x="10904" y="11839"/>
                </a:cubicBezTo>
                <a:cubicBezTo>
                  <a:pt x="10817" y="12176"/>
                  <a:pt x="10796" y="12517"/>
                  <a:pt x="10796" y="12817"/>
                </a:cubicBezTo>
                <a:lnTo>
                  <a:pt x="10796" y="15756"/>
                </a:lnTo>
                <a:lnTo>
                  <a:pt x="10484" y="15756"/>
                </a:lnTo>
                <a:cubicBezTo>
                  <a:pt x="10058" y="15756"/>
                  <a:pt x="9714" y="16101"/>
                  <a:pt x="9714" y="16522"/>
                </a:cubicBezTo>
                <a:lnTo>
                  <a:pt x="9714" y="19084"/>
                </a:lnTo>
                <a:cubicBezTo>
                  <a:pt x="9714" y="19504"/>
                  <a:pt x="10058" y="19849"/>
                  <a:pt x="10484" y="19849"/>
                </a:cubicBezTo>
                <a:lnTo>
                  <a:pt x="15868" y="19849"/>
                </a:lnTo>
                <a:cubicBezTo>
                  <a:pt x="16292" y="19849"/>
                  <a:pt x="16638" y="19504"/>
                  <a:pt x="16638" y="19084"/>
                </a:cubicBezTo>
                <a:lnTo>
                  <a:pt x="16638" y="16522"/>
                </a:lnTo>
                <a:cubicBezTo>
                  <a:pt x="16638" y="16101"/>
                  <a:pt x="16292" y="15756"/>
                  <a:pt x="15868" y="15756"/>
                </a:cubicBezTo>
                <a:lnTo>
                  <a:pt x="15555" y="15756"/>
                </a:lnTo>
                <a:lnTo>
                  <a:pt x="15555" y="14874"/>
                </a:lnTo>
                <a:cubicBezTo>
                  <a:pt x="15555" y="14782"/>
                  <a:pt x="15571" y="14697"/>
                  <a:pt x="15595" y="14625"/>
                </a:cubicBezTo>
                <a:cubicBezTo>
                  <a:pt x="15623" y="14553"/>
                  <a:pt x="15663" y="14490"/>
                  <a:pt x="15724" y="14433"/>
                </a:cubicBezTo>
                <a:lnTo>
                  <a:pt x="18033" y="12120"/>
                </a:lnTo>
                <a:cubicBezTo>
                  <a:pt x="18177" y="11976"/>
                  <a:pt x="18285" y="11807"/>
                  <a:pt x="18361" y="11627"/>
                </a:cubicBezTo>
                <a:cubicBezTo>
                  <a:pt x="18442" y="11439"/>
                  <a:pt x="18477" y="11238"/>
                  <a:pt x="18477" y="11041"/>
                </a:cubicBezTo>
                <a:lnTo>
                  <a:pt x="18477" y="4960"/>
                </a:lnTo>
                <a:cubicBezTo>
                  <a:pt x="18477" y="4539"/>
                  <a:pt x="18305" y="4154"/>
                  <a:pt x="18028" y="3877"/>
                </a:cubicBezTo>
                <a:cubicBezTo>
                  <a:pt x="17752" y="3601"/>
                  <a:pt x="17371" y="3429"/>
                  <a:pt x="16950" y="34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txBox="1">
            <a:spLocks noGrp="1"/>
          </p:cNvSpPr>
          <p:nvPr>
            <p:ph type="title"/>
          </p:nvPr>
        </p:nvSpPr>
        <p:spPr>
          <a:xfrm>
            <a:off x="609041" y="539500"/>
            <a:ext cx="5120912" cy="37175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err="1"/>
              <a:t>Nios</a:t>
            </a:r>
            <a:r>
              <a:rPr lang="en-US" dirty="0"/>
              <a:t> II Processor Family</a:t>
            </a:r>
          </a:p>
        </p:txBody>
      </p:sp>
      <p:sp>
        <p:nvSpPr>
          <p:cNvPr id="16" name="Google Shape;191;p26">
            <a:extLst>
              <a:ext uri="{FF2B5EF4-FFF2-40B4-BE49-F238E27FC236}">
                <a16:creationId xmlns:a16="http://schemas.microsoft.com/office/drawing/2014/main" id="{07B3F68D-22FD-4C31-9128-C8A0120EF2A3}"/>
              </a:ext>
            </a:extLst>
          </p:cNvPr>
          <p:cNvSpPr txBox="1">
            <a:spLocks noGrp="1"/>
          </p:cNvSpPr>
          <p:nvPr/>
        </p:nvSpPr>
        <p:spPr>
          <a:xfrm>
            <a:off x="609041" y="1021033"/>
            <a:ext cx="8178782" cy="8927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lvl="0" indent="0" algn="l" rtl="0">
              <a:spcBef>
                <a:spcPts val="0"/>
              </a:spcBef>
              <a:spcAft>
                <a:spcPts val="0"/>
              </a:spcAft>
              <a:buNone/>
            </a:pPr>
            <a:r>
              <a:rPr lang="en-US" dirty="0">
                <a:solidFill>
                  <a:schemeClr val="tx1"/>
                </a:solidFill>
                <a:latin typeface="Barlow" panose="00000500000000000000" pitchFamily="2" charset="0"/>
              </a:rPr>
              <a:t>The NIOS II family</a:t>
            </a:r>
            <a:r>
              <a:rPr lang="en-US" i="0" dirty="0">
                <a:solidFill>
                  <a:schemeClr val="tx1"/>
                </a:solidFill>
                <a:effectLst/>
                <a:latin typeface="Barlow" panose="00000500000000000000" pitchFamily="2" charset="0"/>
              </a:rPr>
              <a:t> consists of three members – fast</a:t>
            </a:r>
            <a:r>
              <a:rPr lang="en-US" dirty="0">
                <a:solidFill>
                  <a:schemeClr val="tx1"/>
                </a:solidFill>
                <a:latin typeface="Barlow" panose="00000500000000000000" pitchFamily="2" charset="0"/>
              </a:rPr>
              <a:t> (II/f)</a:t>
            </a:r>
            <a:r>
              <a:rPr lang="en-US" i="0" dirty="0">
                <a:solidFill>
                  <a:schemeClr val="tx1"/>
                </a:solidFill>
                <a:effectLst/>
                <a:latin typeface="Barlow" panose="00000500000000000000" pitchFamily="2" charset="0"/>
              </a:rPr>
              <a:t>, economy (II/e) and standard (II/s) – each optimized for a specific price and performance range. All three cores use the same instruction set architecture (ISA) and are 100% binary code compatible. </a:t>
            </a:r>
            <a:endParaRPr lang="en-US" dirty="0"/>
          </a:p>
        </p:txBody>
      </p:sp>
    </p:spTree>
    <p:extLst>
      <p:ext uri="{BB962C8B-B14F-4D97-AF65-F5344CB8AC3E}">
        <p14:creationId xmlns:p14="http://schemas.microsoft.com/office/powerpoint/2010/main" val="3459721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356612" y="629624"/>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err="1"/>
              <a:t>Nios</a:t>
            </a:r>
            <a:r>
              <a:rPr lang="en-US" dirty="0"/>
              <a:t> II Family Specifications</a:t>
            </a:r>
          </a:p>
        </p:txBody>
      </p:sp>
      <p:sp>
        <p:nvSpPr>
          <p:cNvPr id="191" name="Google Shape;191;p26"/>
          <p:cNvSpPr txBox="1">
            <a:spLocks noGrp="1"/>
          </p:cNvSpPr>
          <p:nvPr>
            <p:ph type="subTitle" idx="1"/>
          </p:nvPr>
        </p:nvSpPr>
        <p:spPr>
          <a:xfrm>
            <a:off x="356612" y="1047054"/>
            <a:ext cx="8430775" cy="5210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 classic is offered in 3 different configurations: </a:t>
            </a: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II/f (fast), </a:t>
            </a: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II/s (standard), and </a:t>
            </a: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II/e (economy).</a:t>
            </a:r>
          </a:p>
          <a:p>
            <a:pPr marL="0" lvl="0" indent="0" algn="l" rtl="0">
              <a:spcBef>
                <a:spcPts val="0"/>
              </a:spcBef>
              <a:spcAft>
                <a:spcPts val="0"/>
              </a:spcAft>
              <a:buNone/>
            </a:pP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 gen2 </a:t>
            </a:r>
            <a:r>
              <a:rPr lang="en-US" i="0" dirty="0">
                <a:solidFill>
                  <a:schemeClr val="tx1"/>
                </a:solidFill>
                <a:effectLst/>
                <a:latin typeface="Barlaw"/>
              </a:rPr>
              <a:t>is offered in 2 different configurations: </a:t>
            </a:r>
            <a:r>
              <a:rPr lang="en-US" i="0" dirty="0" err="1">
                <a:solidFill>
                  <a:schemeClr val="tx1"/>
                </a:solidFill>
                <a:effectLst/>
                <a:latin typeface="Barlaw"/>
              </a:rPr>
              <a:t>Nios</a:t>
            </a:r>
            <a:r>
              <a:rPr lang="en-US" i="0" dirty="0">
                <a:solidFill>
                  <a:schemeClr val="tx1"/>
                </a:solidFill>
                <a:effectLst/>
                <a:latin typeface="Barlaw"/>
              </a:rPr>
              <a:t> II/f (fast), and </a:t>
            </a:r>
            <a:r>
              <a:rPr lang="en-US" i="0" dirty="0" err="1">
                <a:solidFill>
                  <a:schemeClr val="tx1"/>
                </a:solidFill>
                <a:effectLst/>
                <a:latin typeface="Barlaw"/>
              </a:rPr>
              <a:t>Nios</a:t>
            </a:r>
            <a:r>
              <a:rPr lang="en-US" i="0" dirty="0">
                <a:solidFill>
                  <a:schemeClr val="tx1"/>
                </a:solidFill>
                <a:effectLst/>
                <a:latin typeface="Barlaw"/>
              </a:rPr>
              <a:t> II/e (economy).</a:t>
            </a: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p:txBody>
      </p:sp>
      <p:graphicFrame>
        <p:nvGraphicFramePr>
          <p:cNvPr id="2" name="Table 2">
            <a:extLst>
              <a:ext uri="{FF2B5EF4-FFF2-40B4-BE49-F238E27FC236}">
                <a16:creationId xmlns:a16="http://schemas.microsoft.com/office/drawing/2014/main" id="{9D4EF445-A2F2-45EC-AABD-4B998AE473C4}"/>
              </a:ext>
            </a:extLst>
          </p:cNvPr>
          <p:cNvGraphicFramePr>
            <a:graphicFrameLocks noGrp="1"/>
          </p:cNvGraphicFramePr>
          <p:nvPr>
            <p:extLst>
              <p:ext uri="{D42A27DB-BD31-4B8C-83A1-F6EECF244321}">
                <p14:modId xmlns:p14="http://schemas.microsoft.com/office/powerpoint/2010/main" val="2913859105"/>
              </p:ext>
            </p:extLst>
          </p:nvPr>
        </p:nvGraphicFramePr>
        <p:xfrm>
          <a:off x="63794" y="1729740"/>
          <a:ext cx="9016409" cy="3208879"/>
        </p:xfrm>
        <a:graphic>
          <a:graphicData uri="http://schemas.openxmlformats.org/drawingml/2006/table">
            <a:tbl>
              <a:tblPr firstRow="1" bandRow="1">
                <a:tableStyleId>{3193DF21-8460-46E7-9BDD-9EDC567EE721}</a:tableStyleId>
              </a:tblPr>
              <a:tblGrid>
                <a:gridCol w="3080267">
                  <a:extLst>
                    <a:ext uri="{9D8B030D-6E8A-4147-A177-3AD203B41FA5}">
                      <a16:colId xmlns:a16="http://schemas.microsoft.com/office/drawing/2014/main" val="2849280656"/>
                    </a:ext>
                  </a:extLst>
                </a:gridCol>
                <a:gridCol w="2968071">
                  <a:extLst>
                    <a:ext uri="{9D8B030D-6E8A-4147-A177-3AD203B41FA5}">
                      <a16:colId xmlns:a16="http://schemas.microsoft.com/office/drawing/2014/main" val="1172472360"/>
                    </a:ext>
                  </a:extLst>
                </a:gridCol>
                <a:gridCol w="2968071">
                  <a:extLst>
                    <a:ext uri="{9D8B030D-6E8A-4147-A177-3AD203B41FA5}">
                      <a16:colId xmlns:a16="http://schemas.microsoft.com/office/drawing/2014/main" val="1340176809"/>
                    </a:ext>
                  </a:extLst>
                </a:gridCol>
              </a:tblGrid>
              <a:tr h="28825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dirty="0" err="1">
                          <a:solidFill>
                            <a:schemeClr val="tx2"/>
                          </a:solidFill>
                          <a:effectLst/>
                          <a:latin typeface="Barlow" panose="00000500000000000000" pitchFamily="2" charset="0"/>
                        </a:rPr>
                        <a:t>Nios</a:t>
                      </a:r>
                      <a:r>
                        <a:rPr lang="en-US" sz="1400" b="1" i="0" dirty="0">
                          <a:solidFill>
                            <a:schemeClr val="tx2"/>
                          </a:solidFill>
                          <a:effectLst/>
                          <a:latin typeface="Barlow" panose="00000500000000000000" pitchFamily="2" charset="0"/>
                        </a:rPr>
                        <a:t> II/f</a:t>
                      </a:r>
                      <a:endParaRPr lang="en-US" sz="1400" b="0" i="0" dirty="0">
                        <a:solidFill>
                          <a:schemeClr val="tx2"/>
                        </a:solidFill>
                        <a:effectLst/>
                        <a:latin typeface="Barlow" panose="00000500000000000000" pitchFamily="2"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dirty="0" err="1">
                          <a:solidFill>
                            <a:schemeClr val="tx2"/>
                          </a:solidFill>
                          <a:effectLst/>
                          <a:latin typeface="Barlow" panose="00000500000000000000" pitchFamily="2" charset="0"/>
                        </a:rPr>
                        <a:t>Nios</a:t>
                      </a:r>
                      <a:r>
                        <a:rPr lang="en-US" sz="1400" b="1" i="0" dirty="0">
                          <a:solidFill>
                            <a:schemeClr val="tx2"/>
                          </a:solidFill>
                          <a:effectLst/>
                          <a:latin typeface="Barlow" panose="00000500000000000000" pitchFamily="2" charset="0"/>
                        </a:rPr>
                        <a:t> II/s</a:t>
                      </a:r>
                      <a:endParaRPr lang="en-US" sz="1400" b="0" i="0" dirty="0">
                        <a:solidFill>
                          <a:schemeClr val="tx2"/>
                        </a:solidFill>
                        <a:effectLst/>
                        <a:latin typeface="Barlow" panose="00000500000000000000" pitchFamily="2"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dirty="0" err="1">
                          <a:solidFill>
                            <a:schemeClr val="tx2"/>
                          </a:solidFill>
                          <a:effectLst/>
                          <a:latin typeface="Barlow" panose="00000500000000000000" pitchFamily="2" charset="0"/>
                        </a:rPr>
                        <a:t>Nios</a:t>
                      </a:r>
                      <a:r>
                        <a:rPr lang="en-US" sz="1400" b="1" i="0" dirty="0">
                          <a:solidFill>
                            <a:schemeClr val="tx2"/>
                          </a:solidFill>
                          <a:effectLst/>
                          <a:latin typeface="Barlow" panose="00000500000000000000" pitchFamily="2" charset="0"/>
                        </a:rPr>
                        <a:t> II/e</a:t>
                      </a:r>
                      <a:endParaRPr lang="en-US" sz="1400" b="0" i="0" dirty="0">
                        <a:solidFill>
                          <a:schemeClr val="tx2"/>
                        </a:solidFill>
                        <a:effectLst/>
                        <a:latin typeface="Barlow" panose="00000500000000000000" pitchFamily="2" charset="0"/>
                      </a:endParaRPr>
                    </a:p>
                  </a:txBody>
                  <a:tcPr/>
                </a:tc>
                <a:extLst>
                  <a:ext uri="{0D108BD9-81ED-4DB2-BD59-A6C34878D82A}">
                    <a16:rowId xmlns:a16="http://schemas.microsoft.com/office/drawing/2014/main" val="3209667150"/>
                  </a:ext>
                </a:extLst>
              </a:tr>
              <a:tr h="2904079">
                <a:tc>
                  <a:txBody>
                    <a:bodyPr/>
                    <a:lstStyle/>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Separate instruction and data caches (512 B to 64 KB)</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Optional tightly coupled memory for instructions and data</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Six-stage pipeline to achieve maximum DMIPS/MHz</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Single-cycle hardware multiply and barrel shifter</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Optional hardware divide option</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Dynamic branch prediction</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Up to 256 custom instructions and unlimited hardware accelerators</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Optional JTAG debug module enhancements, including hardware breakpoints, data triggers, and real-time trace</a:t>
                      </a:r>
                      <a:endParaRPr lang="en-US" sz="1100" dirty="0">
                        <a:solidFill>
                          <a:schemeClr val="tx1"/>
                        </a:solidFill>
                        <a:latin typeface="Barlow" panose="00000500000000000000" pitchFamily="2"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Instruction cache</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Optional tightly coupled memory for instructions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Five-stage pipeline</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Static branch prediction</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Hardware multiply, divide, and shift options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Up to 256 custom instructions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Optional JTAG debug module enhancements, including hardware breakpoints, data triggers, and real-time trace</a:t>
                      </a:r>
                      <a:endParaRPr lang="en-US" sz="1200" dirty="0">
                        <a:latin typeface="Barlow" panose="00000500000000000000" pitchFamily="2"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Complete systems in fewer than 700 LEs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Optional debug enhancements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Up to 256 custom instructions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Free, no license required</a:t>
                      </a:r>
                      <a:endParaRPr lang="en-US" sz="1200" dirty="0">
                        <a:latin typeface="Barlow" panose="00000500000000000000" pitchFamily="2" charset="0"/>
                      </a:endParaRPr>
                    </a:p>
                  </a:txBody>
                  <a:tcPr/>
                </a:tc>
                <a:extLst>
                  <a:ext uri="{0D108BD9-81ED-4DB2-BD59-A6C34878D82A}">
                    <a16:rowId xmlns:a16="http://schemas.microsoft.com/office/drawing/2014/main" val="3640491594"/>
                  </a:ext>
                </a:extLst>
              </a:tr>
            </a:tbl>
          </a:graphicData>
        </a:graphic>
      </p:graphicFrame>
    </p:spTree>
    <p:extLst>
      <p:ext uri="{BB962C8B-B14F-4D97-AF65-F5344CB8AC3E}">
        <p14:creationId xmlns:p14="http://schemas.microsoft.com/office/powerpoint/2010/main" val="4022426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txBox="1">
            <a:spLocks noGrp="1"/>
          </p:cNvSpPr>
          <p:nvPr>
            <p:ph type="title"/>
          </p:nvPr>
        </p:nvSpPr>
        <p:spPr>
          <a:xfrm>
            <a:off x="340242" y="539500"/>
            <a:ext cx="8803758" cy="374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400" dirty="0"/>
              <a:t>Nios II Processors Performance Comparison</a:t>
            </a:r>
            <a:endParaRPr sz="2400" dirty="0"/>
          </a:p>
        </p:txBody>
      </p:sp>
      <p:sp>
        <p:nvSpPr>
          <p:cNvPr id="6" name="Google Shape;191;p26">
            <a:extLst>
              <a:ext uri="{FF2B5EF4-FFF2-40B4-BE49-F238E27FC236}">
                <a16:creationId xmlns:a16="http://schemas.microsoft.com/office/drawing/2014/main" id="{5045AE75-3483-4657-9B7C-33804AE580C1}"/>
              </a:ext>
            </a:extLst>
          </p:cNvPr>
          <p:cNvSpPr txBox="1">
            <a:spLocks noGrp="1"/>
          </p:cNvSpPr>
          <p:nvPr/>
        </p:nvSpPr>
        <p:spPr>
          <a:xfrm>
            <a:off x="574158" y="1028825"/>
            <a:ext cx="6215008" cy="374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lvl="0" indent="0" algn="l" rtl="0">
              <a:spcBef>
                <a:spcPts val="0"/>
              </a:spcBef>
              <a:spcAft>
                <a:spcPts val="0"/>
              </a:spcAft>
              <a:buNone/>
            </a:pPr>
            <a:r>
              <a:rPr lang="en-US" dirty="0"/>
              <a:t>The </a:t>
            </a:r>
            <a:r>
              <a:rPr lang="en-US" dirty="0" err="1"/>
              <a:t>Nios</a:t>
            </a:r>
            <a:r>
              <a:rPr lang="en-US" dirty="0"/>
              <a:t> II family of processors can be used in Altera’s Stratix and Cyclone series of FPGAs.</a:t>
            </a:r>
          </a:p>
        </p:txBody>
      </p:sp>
      <p:pic>
        <p:nvPicPr>
          <p:cNvPr id="3" name="Picture 2">
            <a:extLst>
              <a:ext uri="{FF2B5EF4-FFF2-40B4-BE49-F238E27FC236}">
                <a16:creationId xmlns:a16="http://schemas.microsoft.com/office/drawing/2014/main" id="{C7EC3DEE-8157-4C61-B694-4507009C41ED}"/>
              </a:ext>
            </a:extLst>
          </p:cNvPr>
          <p:cNvPicPr>
            <a:picLocks noChangeAspect="1"/>
          </p:cNvPicPr>
          <p:nvPr/>
        </p:nvPicPr>
        <p:blipFill>
          <a:blip r:embed="rId3"/>
          <a:stretch>
            <a:fillRect/>
          </a:stretch>
        </p:blipFill>
        <p:spPr>
          <a:xfrm>
            <a:off x="935665" y="1666783"/>
            <a:ext cx="7272670" cy="3080108"/>
          </a:xfrm>
          <a:prstGeom prst="rect">
            <a:avLst/>
          </a:prstGeom>
        </p:spPr>
      </p:pic>
    </p:spTree>
    <p:extLst>
      <p:ext uri="{BB962C8B-B14F-4D97-AF65-F5344CB8AC3E}">
        <p14:creationId xmlns:p14="http://schemas.microsoft.com/office/powerpoint/2010/main" val="2783234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txBox="1">
            <a:spLocks noGrp="1"/>
          </p:cNvSpPr>
          <p:nvPr>
            <p:ph type="title"/>
          </p:nvPr>
        </p:nvSpPr>
        <p:spPr>
          <a:xfrm>
            <a:off x="340242" y="535807"/>
            <a:ext cx="8803758" cy="35530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400" dirty="0" err="1"/>
              <a:t>Nios</a:t>
            </a:r>
            <a:r>
              <a:rPr lang="en-US" sz="2400" dirty="0"/>
              <a:t> II Industry Benefits and Applications</a:t>
            </a:r>
          </a:p>
        </p:txBody>
      </p:sp>
      <p:pic>
        <p:nvPicPr>
          <p:cNvPr id="5" name="Picture 4">
            <a:extLst>
              <a:ext uri="{FF2B5EF4-FFF2-40B4-BE49-F238E27FC236}">
                <a16:creationId xmlns:a16="http://schemas.microsoft.com/office/drawing/2014/main" id="{5D913B51-87BD-421C-A199-DF3C9584930D}"/>
              </a:ext>
            </a:extLst>
          </p:cNvPr>
          <p:cNvPicPr>
            <a:picLocks noChangeAspect="1"/>
          </p:cNvPicPr>
          <p:nvPr/>
        </p:nvPicPr>
        <p:blipFill>
          <a:blip r:embed="rId3"/>
          <a:stretch>
            <a:fillRect/>
          </a:stretch>
        </p:blipFill>
        <p:spPr>
          <a:xfrm>
            <a:off x="489097" y="1076276"/>
            <a:ext cx="8506047" cy="3662429"/>
          </a:xfrm>
          <a:prstGeom prst="rect">
            <a:avLst/>
          </a:prstGeom>
        </p:spPr>
      </p:pic>
    </p:spTree>
    <p:extLst>
      <p:ext uri="{BB962C8B-B14F-4D97-AF65-F5344CB8AC3E}">
        <p14:creationId xmlns:p14="http://schemas.microsoft.com/office/powerpoint/2010/main" val="793705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txBox="1">
            <a:spLocks noGrp="1"/>
          </p:cNvSpPr>
          <p:nvPr>
            <p:ph type="subTitle" idx="2"/>
          </p:nvPr>
        </p:nvSpPr>
        <p:spPr>
          <a:xfrm>
            <a:off x="390938" y="1729052"/>
            <a:ext cx="4726477" cy="92888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01. </a:t>
            </a:r>
            <a:r>
              <a:rPr lang="en-US" sz="3200" dirty="0"/>
              <a:t>Hardware Generation</a:t>
            </a:r>
            <a:endParaRPr lang="en" sz="3200" dirty="0"/>
          </a:p>
        </p:txBody>
      </p:sp>
      <p:sp>
        <p:nvSpPr>
          <p:cNvPr id="322" name="Google Shape;322;p33"/>
          <p:cNvSpPr txBox="1">
            <a:spLocks noGrp="1"/>
          </p:cNvSpPr>
          <p:nvPr>
            <p:ph type="title"/>
          </p:nvPr>
        </p:nvSpPr>
        <p:spPr>
          <a:xfrm>
            <a:off x="231498" y="504225"/>
            <a:ext cx="8032466" cy="531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200" dirty="0" err="1"/>
              <a:t>Nios</a:t>
            </a:r>
            <a:r>
              <a:rPr lang="en-US" sz="3200" dirty="0"/>
              <a:t> II Development Processes</a:t>
            </a:r>
            <a:endParaRPr dirty="0"/>
          </a:p>
        </p:txBody>
      </p:sp>
      <p:sp>
        <p:nvSpPr>
          <p:cNvPr id="323" name="Google Shape;323;p33"/>
          <p:cNvSpPr txBox="1">
            <a:spLocks noGrp="1"/>
          </p:cNvSpPr>
          <p:nvPr>
            <p:ph type="subTitle" idx="3"/>
          </p:nvPr>
        </p:nvSpPr>
        <p:spPr>
          <a:xfrm>
            <a:off x="589248" y="2671922"/>
            <a:ext cx="4329855" cy="234407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err="1"/>
              <a:t>Nios</a:t>
            </a:r>
            <a:r>
              <a:rPr lang="en-US" sz="1200" dirty="0"/>
              <a:t> II hardware designers use the </a:t>
            </a:r>
            <a:r>
              <a:rPr lang="en-US" sz="1200" dirty="0" err="1"/>
              <a:t>Qsys</a:t>
            </a:r>
            <a:r>
              <a:rPr lang="en-US" sz="1200" dirty="0"/>
              <a:t> system integration tool, a component of the Quartus-II package, to configure and generate a </a:t>
            </a:r>
            <a:r>
              <a:rPr lang="en-US" sz="1200" dirty="0" err="1"/>
              <a:t>Nios</a:t>
            </a:r>
            <a:r>
              <a:rPr lang="en-US" sz="1200" dirty="0"/>
              <a:t> system.</a:t>
            </a:r>
          </a:p>
          <a:p>
            <a:pPr marL="0" lvl="0" indent="0" algn="ctr" rtl="0">
              <a:spcBef>
                <a:spcPts val="0"/>
              </a:spcBef>
              <a:spcAft>
                <a:spcPts val="0"/>
              </a:spcAft>
              <a:buNone/>
            </a:pPr>
            <a:endParaRPr lang="en-US" sz="1200" dirty="0"/>
          </a:p>
          <a:p>
            <a:pPr marL="0" lvl="0" indent="0" algn="ctr" rtl="0">
              <a:spcBef>
                <a:spcPts val="0"/>
              </a:spcBef>
              <a:spcAft>
                <a:spcPts val="0"/>
              </a:spcAft>
              <a:buNone/>
            </a:pPr>
            <a:r>
              <a:rPr lang="en-US" sz="1200" dirty="0"/>
              <a:t>The configuration graphical user interface (GUI) allows users to choose the </a:t>
            </a:r>
            <a:r>
              <a:rPr lang="en-US" sz="1200" dirty="0" err="1"/>
              <a:t>Nios</a:t>
            </a:r>
            <a:r>
              <a:rPr lang="en-US" sz="1200" dirty="0"/>
              <a:t>-II's feature-set, and to add peripheral and I/O-blocks (timers, memory-controllers, serial interface, etc.) to the embedded system. </a:t>
            </a:r>
          </a:p>
          <a:p>
            <a:pPr marL="0" lvl="0" indent="0" algn="ctr" rtl="0">
              <a:spcBef>
                <a:spcPts val="0"/>
              </a:spcBef>
              <a:spcAft>
                <a:spcPts val="0"/>
              </a:spcAft>
              <a:buNone/>
            </a:pPr>
            <a:endParaRPr lang="en-US" sz="1200" dirty="0"/>
          </a:p>
          <a:p>
            <a:pPr marL="0" lvl="0" indent="0" algn="ctr" rtl="0">
              <a:spcBef>
                <a:spcPts val="0"/>
              </a:spcBef>
              <a:spcAft>
                <a:spcPts val="0"/>
              </a:spcAft>
              <a:buNone/>
            </a:pPr>
            <a:r>
              <a:rPr lang="en-US" sz="1200" dirty="0" err="1"/>
              <a:t>Qsys</a:t>
            </a:r>
            <a:r>
              <a:rPr lang="en-US" sz="1200" dirty="0"/>
              <a:t> is replacing the older SOPC (System-on-a-Programmable-Chip) Builder, which could also be used to build a </a:t>
            </a:r>
            <a:r>
              <a:rPr lang="en-US" sz="1200" dirty="0" err="1"/>
              <a:t>Nios</a:t>
            </a:r>
            <a:r>
              <a:rPr lang="en-US" sz="1200" dirty="0"/>
              <a:t> II system, and is being recommended for new projects.</a:t>
            </a:r>
          </a:p>
        </p:txBody>
      </p:sp>
      <p:sp>
        <p:nvSpPr>
          <p:cNvPr id="324" name="Google Shape;324;p33"/>
          <p:cNvSpPr txBox="1">
            <a:spLocks noGrp="1"/>
          </p:cNvSpPr>
          <p:nvPr>
            <p:ph type="subTitle" idx="4"/>
          </p:nvPr>
        </p:nvSpPr>
        <p:spPr>
          <a:xfrm>
            <a:off x="5201612" y="2697809"/>
            <a:ext cx="3710890" cy="247389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t>EDS is based on the Eclipse IDE, the EDS includes a C/C++ compiler, debugger, and an instruction-set simulator.</a:t>
            </a:r>
          </a:p>
          <a:p>
            <a:pPr marL="0" lvl="0" indent="0" algn="ctr" rtl="0">
              <a:spcBef>
                <a:spcPts val="0"/>
              </a:spcBef>
              <a:spcAft>
                <a:spcPts val="0"/>
              </a:spcAft>
              <a:buNone/>
            </a:pPr>
            <a:endParaRPr lang="en-US" sz="1200" dirty="0"/>
          </a:p>
          <a:p>
            <a:pPr marL="0" lvl="0" indent="0" algn="ctr" rtl="0">
              <a:spcBef>
                <a:spcPts val="0"/>
              </a:spcBef>
              <a:spcAft>
                <a:spcPts val="0"/>
              </a:spcAft>
              <a:buNone/>
            </a:pPr>
            <a:r>
              <a:rPr lang="en-US" sz="1200" dirty="0"/>
              <a:t>EDS allows programmers to test their application in simulation, or download and run their compiled application on the actual FPGA host.</a:t>
            </a:r>
          </a:p>
          <a:p>
            <a:pPr marL="0" lvl="0" indent="0" algn="ctr" rtl="0">
              <a:spcBef>
                <a:spcPts val="0"/>
              </a:spcBef>
              <a:spcAft>
                <a:spcPts val="0"/>
              </a:spcAft>
              <a:buNone/>
            </a:pPr>
            <a:endParaRPr lang="en-US" sz="1200" dirty="0"/>
          </a:p>
          <a:p>
            <a:pPr marL="0" lvl="0" indent="0" algn="ctr" rtl="0">
              <a:spcBef>
                <a:spcPts val="0"/>
              </a:spcBef>
              <a:spcAft>
                <a:spcPts val="0"/>
              </a:spcAft>
              <a:buNone/>
            </a:pPr>
            <a:r>
              <a:rPr lang="en-US" sz="1200" dirty="0"/>
              <a:t>Because the C/C++ development-chain is based on GCC, the vast majority of open source software for Linux compiles and runs with minimal or no modification.</a:t>
            </a:r>
          </a:p>
        </p:txBody>
      </p:sp>
      <p:sp>
        <p:nvSpPr>
          <p:cNvPr id="8" name="Google Shape;323;p33">
            <a:extLst>
              <a:ext uri="{FF2B5EF4-FFF2-40B4-BE49-F238E27FC236}">
                <a16:creationId xmlns:a16="http://schemas.microsoft.com/office/drawing/2014/main" id="{C958691D-06B4-4DEA-8BCE-CA4B964AEB35}"/>
              </a:ext>
            </a:extLst>
          </p:cNvPr>
          <p:cNvSpPr txBox="1">
            <a:spLocks/>
          </p:cNvSpPr>
          <p:nvPr/>
        </p:nvSpPr>
        <p:spPr>
          <a:xfrm>
            <a:off x="390938" y="944236"/>
            <a:ext cx="8521564" cy="671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rgbClr val="FFFFFF"/>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rgbClr val="FFFFFF"/>
              </a:buClr>
              <a:buSzPts val="1400"/>
              <a:buFont typeface="Barlow"/>
              <a:buNone/>
              <a:defRPr sz="1400" b="0" i="0" u="none" strike="noStrike" cap="none">
                <a:solidFill>
                  <a:srgbClr val="FFFFFF"/>
                </a:solidFill>
                <a:latin typeface="Barlow"/>
                <a:ea typeface="Barlow"/>
                <a:cs typeface="Barlow"/>
                <a:sym typeface="Barlow"/>
              </a:defRPr>
            </a:lvl9pPr>
          </a:lstStyle>
          <a:p>
            <a:pPr marL="0" indent="0" algn="l"/>
            <a:r>
              <a:rPr lang="en-US" sz="1200" dirty="0"/>
              <a:t>Development is hosted inside an Altera application called the Embedded Design Suite (EDS). The EDS contains a complete integrated development environment to manage both hardware and software in two separate steps:</a:t>
            </a:r>
          </a:p>
        </p:txBody>
      </p:sp>
      <p:sp>
        <p:nvSpPr>
          <p:cNvPr id="11" name="Google Shape;321;p33">
            <a:extLst>
              <a:ext uri="{FF2B5EF4-FFF2-40B4-BE49-F238E27FC236}">
                <a16:creationId xmlns:a16="http://schemas.microsoft.com/office/drawing/2014/main" id="{40D18D88-49D4-4E60-B7C3-B579237601AF}"/>
              </a:ext>
            </a:extLst>
          </p:cNvPr>
          <p:cNvSpPr txBox="1">
            <a:spLocks noGrp="1"/>
          </p:cNvSpPr>
          <p:nvPr>
            <p:ph type="subTitle" idx="1"/>
          </p:nvPr>
        </p:nvSpPr>
        <p:spPr>
          <a:xfrm>
            <a:off x="5447500" y="1934046"/>
            <a:ext cx="2916237" cy="53181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02. </a:t>
            </a:r>
            <a:r>
              <a:rPr lang="en-US" sz="3200" dirty="0"/>
              <a:t>Software Creation</a:t>
            </a:r>
            <a:endParaRPr lang="en" sz="3200" dirty="0"/>
          </a:p>
        </p:txBody>
      </p:sp>
    </p:spTree>
    <p:extLst>
      <p:ext uri="{BB962C8B-B14F-4D97-AF65-F5344CB8AC3E}">
        <p14:creationId xmlns:p14="http://schemas.microsoft.com/office/powerpoint/2010/main" val="3252260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txBox="1">
            <a:spLocks noGrp="1"/>
          </p:cNvSpPr>
          <p:nvPr>
            <p:ph type="title"/>
          </p:nvPr>
        </p:nvSpPr>
        <p:spPr>
          <a:xfrm>
            <a:off x="340242" y="535807"/>
            <a:ext cx="8803758" cy="35530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400" dirty="0" err="1"/>
              <a:t>Nios</a:t>
            </a:r>
            <a:r>
              <a:rPr lang="en-US" sz="2400" dirty="0"/>
              <a:t> II System Development Design Flow</a:t>
            </a:r>
          </a:p>
        </p:txBody>
      </p:sp>
      <p:pic>
        <p:nvPicPr>
          <p:cNvPr id="3" name="Picture 2">
            <a:extLst>
              <a:ext uri="{FF2B5EF4-FFF2-40B4-BE49-F238E27FC236}">
                <a16:creationId xmlns:a16="http://schemas.microsoft.com/office/drawing/2014/main" id="{6B409FDF-7D39-4A3B-9E0F-19D870849563}"/>
              </a:ext>
            </a:extLst>
          </p:cNvPr>
          <p:cNvPicPr>
            <a:picLocks noChangeAspect="1"/>
          </p:cNvPicPr>
          <p:nvPr/>
        </p:nvPicPr>
        <p:blipFill>
          <a:blip r:embed="rId3"/>
          <a:stretch>
            <a:fillRect/>
          </a:stretch>
        </p:blipFill>
        <p:spPr>
          <a:xfrm>
            <a:off x="945059" y="1152361"/>
            <a:ext cx="7253881" cy="3589759"/>
          </a:xfrm>
          <a:prstGeom prst="rect">
            <a:avLst/>
          </a:prstGeom>
        </p:spPr>
      </p:pic>
    </p:spTree>
    <p:extLst>
      <p:ext uri="{BB962C8B-B14F-4D97-AF65-F5344CB8AC3E}">
        <p14:creationId xmlns:p14="http://schemas.microsoft.com/office/powerpoint/2010/main" val="2508409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a:spLocks noGrp="1"/>
          </p:cNvSpPr>
          <p:nvPr>
            <p:ph type="ctrTitle"/>
          </p:nvPr>
        </p:nvSpPr>
        <p:spPr>
          <a:xfrm>
            <a:off x="3217820" y="1753462"/>
            <a:ext cx="4967612" cy="65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Altera DE2-115</a:t>
            </a:r>
          </a:p>
        </p:txBody>
      </p:sp>
      <p:sp>
        <p:nvSpPr>
          <p:cNvPr id="224" name="Google Shape;224;p29"/>
          <p:cNvSpPr txBox="1">
            <a:spLocks noGrp="1"/>
          </p:cNvSpPr>
          <p:nvPr>
            <p:ph type="title" idx="2"/>
          </p:nvPr>
        </p:nvSpPr>
        <p:spPr>
          <a:xfrm>
            <a:off x="36675" y="1456650"/>
            <a:ext cx="3147300" cy="2230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03</a:t>
            </a:r>
            <a:endParaRPr dirty="0"/>
          </a:p>
        </p:txBody>
      </p:sp>
      <p:sp>
        <p:nvSpPr>
          <p:cNvPr id="225" name="Google Shape;225;p29"/>
          <p:cNvSpPr txBox="1">
            <a:spLocks noGrp="1"/>
          </p:cNvSpPr>
          <p:nvPr>
            <p:ph type="subTitle" idx="1"/>
          </p:nvPr>
        </p:nvSpPr>
        <p:spPr>
          <a:xfrm>
            <a:off x="3414576" y="2411962"/>
            <a:ext cx="4574100" cy="379200"/>
          </a:xfrm>
          <a:prstGeom prst="rect">
            <a:avLst/>
          </a:prstGeom>
        </p:spPr>
        <p:txBody>
          <a:bodyPr spcFirstLastPara="1" wrap="square" lIns="91425" tIns="91425" rIns="91425" bIns="91425" anchor="t" anchorCtr="0">
            <a:noAutofit/>
          </a:bodyPr>
          <a:lstStyle/>
          <a:p>
            <a:pPr algn="l"/>
            <a:r>
              <a:rPr lang="en-US" b="0" i="0" dirty="0">
                <a:solidFill>
                  <a:srgbClr val="94B5F6"/>
                </a:solidFill>
                <a:effectLst/>
                <a:latin typeface="Verdana" panose="020B0604030504040204" pitchFamily="34" charset="0"/>
              </a:rPr>
              <a:t>Development and Education Board</a:t>
            </a:r>
          </a:p>
        </p:txBody>
      </p:sp>
      <p:sp>
        <p:nvSpPr>
          <p:cNvPr id="226" name="Google Shape;226;p29"/>
          <p:cNvSpPr/>
          <p:nvPr/>
        </p:nvSpPr>
        <p:spPr>
          <a:xfrm>
            <a:off x="3414576" y="3195075"/>
            <a:ext cx="5729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5191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937282"/>
            <a:ext cx="6777824" cy="80655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200" dirty="0"/>
              <a:t>Altera DE2-115</a:t>
            </a:r>
            <a:endParaRPr lang="en-US" dirty="0"/>
          </a:p>
        </p:txBody>
      </p:sp>
      <p:sp>
        <p:nvSpPr>
          <p:cNvPr id="191" name="Google Shape;191;p26"/>
          <p:cNvSpPr txBox="1">
            <a:spLocks noGrp="1"/>
          </p:cNvSpPr>
          <p:nvPr>
            <p:ph type="subTitle" idx="1"/>
          </p:nvPr>
        </p:nvSpPr>
        <p:spPr>
          <a:xfrm>
            <a:off x="691959" y="1662717"/>
            <a:ext cx="8175595" cy="272852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i="0" dirty="0">
                <a:solidFill>
                  <a:schemeClr val="tx1"/>
                </a:solidFill>
                <a:effectLst/>
                <a:latin typeface="Barlow" panose="00000500000000000000" pitchFamily="2" charset="0"/>
              </a:rPr>
              <a:t>The latest Altera DE2-115 features the Cyclone IV E device. Responding to increased versatile  low-cost spectrum needs driven by the demand for mobile video, voice, data access, and the hunger for high-quality images, it offers an optimal balance of low cost, low power and a rich supply of logic, memory and DSP capabilities.</a:t>
            </a:r>
          </a:p>
          <a:p>
            <a:pPr marL="0" lvl="0" indent="0" algn="l" rtl="0">
              <a:spcBef>
                <a:spcPts val="0"/>
              </a:spcBef>
              <a:spcAft>
                <a:spcPts val="0"/>
              </a:spcAft>
              <a:buNone/>
            </a:pPr>
            <a:endParaRPr lang="en-US" sz="1600" i="0" dirty="0">
              <a:solidFill>
                <a:schemeClr val="tx1"/>
              </a:solidFill>
              <a:effectLst/>
              <a:latin typeface="Barlow" panose="00000500000000000000" pitchFamily="2" charset="0"/>
            </a:endParaRPr>
          </a:p>
          <a:p>
            <a:pPr marL="0" lvl="0" indent="0" algn="l" rtl="0">
              <a:spcBef>
                <a:spcPts val="0"/>
              </a:spcBef>
              <a:spcAft>
                <a:spcPts val="0"/>
              </a:spcAft>
              <a:buNone/>
            </a:pPr>
            <a:endParaRPr lang="en-US" sz="1600" i="0" dirty="0">
              <a:solidFill>
                <a:schemeClr val="tx1"/>
              </a:solidFill>
              <a:effectLst/>
              <a:latin typeface="Barlow" panose="00000500000000000000" pitchFamily="2" charset="0"/>
            </a:endParaRPr>
          </a:p>
          <a:p>
            <a:pPr marL="0" lvl="0" indent="0" algn="l" rtl="0">
              <a:spcBef>
                <a:spcPts val="0"/>
              </a:spcBef>
              <a:spcAft>
                <a:spcPts val="0"/>
              </a:spcAft>
              <a:buNone/>
            </a:pPr>
            <a:r>
              <a:rPr lang="en-US" sz="1600" i="0" dirty="0">
                <a:solidFill>
                  <a:schemeClr val="tx1"/>
                </a:solidFill>
                <a:effectLst/>
                <a:latin typeface="Barlow" panose="00000500000000000000" pitchFamily="2" charset="0"/>
              </a:rPr>
              <a:t>The Cyclone EP4CE115 device equipped on the DE2-115 features 114,480 logic elements (LEs), the largest offered in the Cyclone IV E series, up to 3.9-Mbits of RAM, and 266 multipliers. In addition, it delivers an unprecedented combination of low cost and functionality, and lower power compared to previous generation Cyclone devices.</a:t>
            </a:r>
          </a:p>
        </p:txBody>
      </p:sp>
    </p:spTree>
    <p:extLst>
      <p:ext uri="{BB962C8B-B14F-4D97-AF65-F5344CB8AC3E}">
        <p14:creationId xmlns:p14="http://schemas.microsoft.com/office/powerpoint/2010/main" val="2757879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a:spLocks noGrp="1"/>
          </p:cNvSpPr>
          <p:nvPr>
            <p:ph type="ctrTitle"/>
          </p:nvPr>
        </p:nvSpPr>
        <p:spPr>
          <a:xfrm>
            <a:off x="3315151" y="1728750"/>
            <a:ext cx="5541770" cy="65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FPGA</a:t>
            </a:r>
          </a:p>
        </p:txBody>
      </p:sp>
      <p:sp>
        <p:nvSpPr>
          <p:cNvPr id="224" name="Google Shape;224;p29"/>
          <p:cNvSpPr txBox="1">
            <a:spLocks noGrp="1"/>
          </p:cNvSpPr>
          <p:nvPr>
            <p:ph type="title" idx="2"/>
          </p:nvPr>
        </p:nvSpPr>
        <p:spPr>
          <a:xfrm>
            <a:off x="36675" y="1456650"/>
            <a:ext cx="3147300" cy="2230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01</a:t>
            </a:r>
            <a:endParaRPr dirty="0"/>
          </a:p>
        </p:txBody>
      </p:sp>
      <p:sp>
        <p:nvSpPr>
          <p:cNvPr id="225" name="Google Shape;225;p29"/>
          <p:cNvSpPr txBox="1">
            <a:spLocks noGrp="1"/>
          </p:cNvSpPr>
          <p:nvPr>
            <p:ph type="subTitle" idx="1"/>
          </p:nvPr>
        </p:nvSpPr>
        <p:spPr>
          <a:xfrm>
            <a:off x="3315150" y="2361925"/>
            <a:ext cx="5541770" cy="3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Filed-Programmable Gate Array</a:t>
            </a:r>
          </a:p>
        </p:txBody>
      </p:sp>
      <p:sp>
        <p:nvSpPr>
          <p:cNvPr id="226" name="Google Shape;226;p29"/>
          <p:cNvSpPr/>
          <p:nvPr/>
        </p:nvSpPr>
        <p:spPr>
          <a:xfrm>
            <a:off x="3414576" y="3195075"/>
            <a:ext cx="5729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5592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txBox="1">
            <a:spLocks noGrp="1"/>
          </p:cNvSpPr>
          <p:nvPr>
            <p:ph type="title"/>
          </p:nvPr>
        </p:nvSpPr>
        <p:spPr>
          <a:xfrm>
            <a:off x="340242" y="535807"/>
            <a:ext cx="8803758" cy="35530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400" dirty="0"/>
              <a:t>Altera DE2-115 Board Architecture</a:t>
            </a:r>
          </a:p>
        </p:txBody>
      </p:sp>
      <p:pic>
        <p:nvPicPr>
          <p:cNvPr id="2050" name="Picture 2">
            <a:extLst>
              <a:ext uri="{FF2B5EF4-FFF2-40B4-BE49-F238E27FC236}">
                <a16:creationId xmlns:a16="http://schemas.microsoft.com/office/drawing/2014/main" id="{B86B6383-673A-4500-84EE-2AAF4E1D34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7515" y="891116"/>
            <a:ext cx="6308970" cy="4223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326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txBox="1">
            <a:spLocks noGrp="1"/>
          </p:cNvSpPr>
          <p:nvPr>
            <p:ph type="title"/>
          </p:nvPr>
        </p:nvSpPr>
        <p:spPr>
          <a:xfrm>
            <a:off x="340242" y="535807"/>
            <a:ext cx="8803758" cy="35530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400" dirty="0"/>
              <a:t>Altera DE2-115 Block Diagram</a:t>
            </a:r>
          </a:p>
        </p:txBody>
      </p:sp>
      <p:pic>
        <p:nvPicPr>
          <p:cNvPr id="3074" name="Picture 2" descr="Placa de Desenvolvimento FPGA Altera Terasic DE2-115">
            <a:extLst>
              <a:ext uri="{FF2B5EF4-FFF2-40B4-BE49-F238E27FC236}">
                <a16:creationId xmlns:a16="http://schemas.microsoft.com/office/drawing/2014/main" id="{071C3D2E-EB29-4D0F-B6CC-29750D9690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1770" y="891116"/>
            <a:ext cx="5600701" cy="4200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0249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a:spLocks noGrp="1"/>
          </p:cNvSpPr>
          <p:nvPr>
            <p:ph type="ctrTitle"/>
          </p:nvPr>
        </p:nvSpPr>
        <p:spPr>
          <a:xfrm>
            <a:off x="3217820" y="1753462"/>
            <a:ext cx="5309492" cy="65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Cpulator</a:t>
            </a:r>
            <a:endParaRPr lang="en-US" dirty="0"/>
          </a:p>
        </p:txBody>
      </p:sp>
      <p:sp>
        <p:nvSpPr>
          <p:cNvPr id="224" name="Google Shape;224;p29"/>
          <p:cNvSpPr txBox="1">
            <a:spLocks noGrp="1"/>
          </p:cNvSpPr>
          <p:nvPr>
            <p:ph type="title" idx="2"/>
          </p:nvPr>
        </p:nvSpPr>
        <p:spPr>
          <a:xfrm>
            <a:off x="-133591" y="1456650"/>
            <a:ext cx="3449789" cy="2230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04</a:t>
            </a:r>
            <a:endParaRPr dirty="0"/>
          </a:p>
        </p:txBody>
      </p:sp>
      <p:sp>
        <p:nvSpPr>
          <p:cNvPr id="225" name="Google Shape;225;p29"/>
          <p:cNvSpPr txBox="1">
            <a:spLocks noGrp="1"/>
          </p:cNvSpPr>
          <p:nvPr>
            <p:ph type="subTitle" idx="1"/>
          </p:nvPr>
        </p:nvSpPr>
        <p:spPr>
          <a:xfrm>
            <a:off x="3414576" y="2411962"/>
            <a:ext cx="5112736" cy="379200"/>
          </a:xfrm>
          <a:prstGeom prst="rect">
            <a:avLst/>
          </a:prstGeom>
        </p:spPr>
        <p:txBody>
          <a:bodyPr spcFirstLastPara="1" wrap="square" lIns="91425" tIns="91425" rIns="91425" bIns="91425" anchor="t" anchorCtr="0">
            <a:noAutofit/>
          </a:bodyPr>
          <a:lstStyle/>
          <a:p>
            <a:pPr algn="l"/>
            <a:r>
              <a:rPr lang="en-US" b="0" i="0" dirty="0">
                <a:solidFill>
                  <a:srgbClr val="94B5F6"/>
                </a:solidFill>
                <a:effectLst/>
                <a:latin typeface="Verdana" panose="020B0604030504040204" pitchFamily="34" charset="0"/>
              </a:rPr>
              <a:t>Altera DE2-115 Web-based Simulation</a:t>
            </a:r>
          </a:p>
        </p:txBody>
      </p:sp>
      <p:sp>
        <p:nvSpPr>
          <p:cNvPr id="226" name="Google Shape;226;p29"/>
          <p:cNvSpPr/>
          <p:nvPr/>
        </p:nvSpPr>
        <p:spPr>
          <a:xfrm>
            <a:off x="3414576" y="3195075"/>
            <a:ext cx="5729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5539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What is a CPU Simulator?</a:t>
            </a:r>
          </a:p>
        </p:txBody>
      </p:sp>
      <p:sp>
        <p:nvSpPr>
          <p:cNvPr id="191" name="Google Shape;191;p26"/>
          <p:cNvSpPr txBox="1">
            <a:spLocks noGrp="1"/>
          </p:cNvSpPr>
          <p:nvPr>
            <p:ph type="subTitle" idx="1"/>
          </p:nvPr>
        </p:nvSpPr>
        <p:spPr>
          <a:xfrm>
            <a:off x="477660" y="1158256"/>
            <a:ext cx="8241037" cy="356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a:solidFill>
                  <a:schemeClr val="tx1"/>
                </a:solidFill>
                <a:effectLst/>
                <a:latin typeface="Barlow" panose="00000500000000000000" pitchFamily="2" charset="0"/>
              </a:rPr>
              <a:t>Simulation allows running and debugging programs without needing to use a hardware board. When loading a program onto the simulator, the program will behave (almost) identically to the same program running on real hardware.</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A simulator has several advantages over hardware. It is more convenient and easily accessible than a hardware board. Also, compared to hardware, a simulator has greater visibility into the system state and can warn about suspicious behaviors, such as self-modifying code or making debugging easier.</a:t>
            </a:r>
          </a:p>
          <a:p>
            <a:pPr marL="0" indent="0">
              <a:buNone/>
            </a:pPr>
            <a:endParaRPr lang="en-US" dirty="0">
              <a:solidFill>
                <a:schemeClr val="tx1"/>
              </a:solidFill>
              <a:latin typeface="Barlow" panose="00000500000000000000" pitchFamily="2" charset="0"/>
            </a:endParaRPr>
          </a:p>
          <a:p>
            <a:pPr marL="0" indent="0">
              <a:buNone/>
            </a:pPr>
            <a:endParaRPr lang="en-US" i="0" dirty="0">
              <a:solidFill>
                <a:schemeClr val="tx1"/>
              </a:solidFill>
              <a:effectLst/>
              <a:latin typeface="Barlow" panose="00000500000000000000" pitchFamily="2" charset="0"/>
            </a:endParaRPr>
          </a:p>
          <a:p>
            <a:pPr marL="0" indent="0">
              <a:buNone/>
            </a:pPr>
            <a:endParaRPr lang="en-US" i="0" dirty="0">
              <a:solidFill>
                <a:schemeClr val="tx1"/>
              </a:solidFill>
              <a:effectLst/>
              <a:latin typeface="Barlow" panose="00000500000000000000" pitchFamily="2" charset="0"/>
            </a:endParaRPr>
          </a:p>
          <a:p>
            <a:pPr marL="0" indent="0">
              <a:buNone/>
            </a:pPr>
            <a:endParaRPr lang="en-US" dirty="0">
              <a:solidFill>
                <a:schemeClr val="tx1"/>
              </a:solidFill>
              <a:latin typeface="Barlow" panose="00000500000000000000" pitchFamily="2" charset="0"/>
            </a:endParaRPr>
          </a:p>
          <a:p>
            <a:pPr marL="0" indent="0">
              <a:buNone/>
            </a:pPr>
            <a:endParaRPr lang="en-US" i="0" dirty="0">
              <a:solidFill>
                <a:schemeClr val="tx1"/>
              </a:solidFill>
              <a:effectLst/>
              <a:latin typeface="Barlow" panose="00000500000000000000" pitchFamily="2" charset="0"/>
            </a:endParaRPr>
          </a:p>
          <a:p>
            <a:pPr marL="0" indent="0">
              <a:buNone/>
            </a:pPr>
            <a:endParaRPr lang="en-US" dirty="0">
              <a:solidFill>
                <a:schemeClr val="tx1"/>
              </a:solidFill>
              <a:latin typeface="Barlow" panose="00000500000000000000" pitchFamily="2" charset="0"/>
            </a:endParaRPr>
          </a:p>
          <a:p>
            <a:pPr marL="0" indent="0">
              <a:buNone/>
            </a:pPr>
            <a:r>
              <a:rPr lang="en-US" dirty="0">
                <a:solidFill>
                  <a:schemeClr val="tx1"/>
                </a:solidFill>
                <a:latin typeface="Barlow" panose="00000500000000000000" pitchFamily="2" charset="0"/>
              </a:rPr>
              <a:t>T</a:t>
            </a:r>
            <a:r>
              <a:rPr lang="en-US" i="0" dirty="0">
                <a:solidFill>
                  <a:schemeClr val="tx1"/>
                </a:solidFill>
                <a:effectLst/>
                <a:latin typeface="Barlow" panose="00000500000000000000" pitchFamily="2" charset="0"/>
              </a:rPr>
              <a:t>here are many CPU simulators in the industry, including MARS 4.5, </a:t>
            </a:r>
            <a:r>
              <a:rPr lang="en-US" i="0" dirty="0" err="1">
                <a:solidFill>
                  <a:schemeClr val="tx1"/>
                </a:solidFill>
                <a:effectLst/>
                <a:latin typeface="Barlow" panose="00000500000000000000" pitchFamily="2" charset="0"/>
              </a:rPr>
              <a:t>QtSPIM</a:t>
            </a:r>
            <a:r>
              <a:rPr lang="en-US" i="0" dirty="0">
                <a:solidFill>
                  <a:schemeClr val="tx1"/>
                </a:solidFill>
                <a:effectLst/>
                <a:latin typeface="Barlow" panose="00000500000000000000" pitchFamily="2" charset="0"/>
              </a:rPr>
              <a:t> 9.1.20,  </a:t>
            </a:r>
            <a:r>
              <a:rPr lang="en-US" i="0" dirty="0" err="1">
                <a:solidFill>
                  <a:schemeClr val="tx1"/>
                </a:solidFill>
                <a:effectLst/>
                <a:latin typeface="Barlow" panose="00000500000000000000" pitchFamily="2" charset="0"/>
              </a:rPr>
              <a:t>ARMSim</a:t>
            </a:r>
            <a:r>
              <a:rPr lang="en-US" i="0" dirty="0">
                <a:solidFill>
                  <a:schemeClr val="tx1"/>
                </a:solidFill>
                <a:effectLst/>
                <a:latin typeface="Barlow" panose="00000500000000000000" pitchFamily="2" charset="0"/>
              </a:rPr>
              <a:t> 1.91, but each of them have specific instruction set support, and all them require a Desktop installation, except for </a:t>
            </a:r>
            <a:r>
              <a:rPr lang="en-US" i="0" dirty="0" err="1">
                <a:solidFill>
                  <a:schemeClr val="tx1"/>
                </a:solidFill>
                <a:effectLst/>
                <a:latin typeface="Barlow" panose="00000500000000000000" pitchFamily="2" charset="0"/>
              </a:rPr>
              <a:t>CPUlator</a:t>
            </a:r>
            <a:r>
              <a:rPr lang="en-US" dirty="0">
                <a:solidFill>
                  <a:schemeClr val="tx1"/>
                </a:solidFill>
                <a:latin typeface="Barlow" panose="00000500000000000000" pitchFamily="2" charset="0"/>
              </a:rPr>
              <a:t> which is web-based.</a:t>
            </a: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p:txBody>
      </p:sp>
      <p:sp>
        <p:nvSpPr>
          <p:cNvPr id="6" name="Google Shape;190;p26">
            <a:extLst>
              <a:ext uri="{FF2B5EF4-FFF2-40B4-BE49-F238E27FC236}">
                <a16:creationId xmlns:a16="http://schemas.microsoft.com/office/drawing/2014/main" id="{84FF940F-7818-4FB0-8F9B-428EE7ECCDA6}"/>
              </a:ext>
            </a:extLst>
          </p:cNvPr>
          <p:cNvSpPr txBox="1">
            <a:spLocks/>
          </p:cNvSpPr>
          <p:nvPr/>
        </p:nvSpPr>
        <p:spPr>
          <a:xfrm>
            <a:off x="477661" y="2939556"/>
            <a:ext cx="6777824" cy="41743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rgbClr val="FFFFFF"/>
              </a:buClr>
              <a:buSzPts val="2800"/>
              <a:buFont typeface="Montserrat ExtraBold"/>
              <a:buNone/>
              <a:defRPr sz="3000" b="0" i="0" u="none" strike="noStrike" cap="none">
                <a:solidFill>
                  <a:schemeClr val="dk2"/>
                </a:solidFill>
                <a:latin typeface="Montserrat ExtraBold"/>
                <a:ea typeface="Montserrat ExtraBold"/>
                <a:cs typeface="Montserrat ExtraBold"/>
                <a:sym typeface="Montserrat ExtraBold"/>
              </a:defRPr>
            </a:lvl1pPr>
            <a:lvl2pPr marR="0" lvl="1"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2pPr>
            <a:lvl3pPr marR="0" lvl="2"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3pPr>
            <a:lvl4pPr marR="0" lvl="3"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4pPr>
            <a:lvl5pPr marR="0" lvl="4"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5pPr>
            <a:lvl6pPr marR="0" lvl="5"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6pPr>
            <a:lvl7pPr marR="0" lvl="6"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7pPr>
            <a:lvl8pPr marR="0" lvl="7"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8pPr>
            <a:lvl9pPr marR="0" lvl="8"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9pPr>
          </a:lstStyle>
          <a:p>
            <a:r>
              <a:rPr lang="en-US" dirty="0"/>
              <a:t>Popular CPU Simulators</a:t>
            </a:r>
          </a:p>
        </p:txBody>
      </p:sp>
    </p:spTree>
    <p:extLst>
      <p:ext uri="{BB962C8B-B14F-4D97-AF65-F5344CB8AC3E}">
        <p14:creationId xmlns:p14="http://schemas.microsoft.com/office/powerpoint/2010/main" val="1415575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7613716"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Example of a Simulator: </a:t>
            </a:r>
            <a:r>
              <a:rPr lang="en-US" dirty="0" err="1"/>
              <a:t>CPUlator</a:t>
            </a:r>
            <a:endParaRPr lang="en-US" dirty="0"/>
          </a:p>
        </p:txBody>
      </p:sp>
      <p:sp>
        <p:nvSpPr>
          <p:cNvPr id="191" name="Google Shape;191;p26"/>
          <p:cNvSpPr txBox="1">
            <a:spLocks noGrp="1"/>
          </p:cNvSpPr>
          <p:nvPr>
            <p:ph type="subTitle" idx="1"/>
          </p:nvPr>
        </p:nvSpPr>
        <p:spPr>
          <a:xfrm>
            <a:off x="504981" y="1470879"/>
            <a:ext cx="4603964" cy="30664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err="1">
                <a:solidFill>
                  <a:schemeClr val="tx1"/>
                </a:solidFill>
                <a:effectLst/>
                <a:latin typeface="Barlow" panose="00000500000000000000" pitchFamily="2" charset="0"/>
              </a:rPr>
              <a:t>CPUlator</a:t>
            </a:r>
            <a:r>
              <a:rPr lang="en-US" i="0" dirty="0">
                <a:solidFill>
                  <a:schemeClr val="tx1"/>
                </a:solidFill>
                <a:effectLst/>
                <a:latin typeface="Barlow" panose="00000500000000000000" pitchFamily="2" charset="0"/>
              </a:rPr>
              <a:t> is a simulator and debugger of a computer system (CPU, memory, and I/O devices) that runs inside a web browser.</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The simulated systems are based on </a:t>
            </a: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 ARMv7 or SPIM (MIPS).</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indent="0">
              <a:buNone/>
            </a:pPr>
            <a:r>
              <a:rPr lang="en-US" i="0" dirty="0" err="1">
                <a:solidFill>
                  <a:schemeClr val="tx1"/>
                </a:solidFill>
                <a:effectLst/>
                <a:latin typeface="Barlow" panose="00000500000000000000" pitchFamily="2" charset="0"/>
              </a:rPr>
              <a:t>CPUlator's</a:t>
            </a:r>
            <a:r>
              <a:rPr lang="en-US" i="0" dirty="0">
                <a:solidFill>
                  <a:schemeClr val="tx1"/>
                </a:solidFill>
                <a:effectLst/>
                <a:latin typeface="Barlow" panose="00000500000000000000" pitchFamily="2" charset="0"/>
              </a:rPr>
              <a:t> design was based on the computer systems from the Altera Monitor Program (</a:t>
            </a: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 and ARMv7) or SPIM (MIPS).</a:t>
            </a:r>
          </a:p>
        </p:txBody>
      </p:sp>
      <p:pic>
        <p:nvPicPr>
          <p:cNvPr id="5122" name="Picture 2">
            <a:extLst>
              <a:ext uri="{FF2B5EF4-FFF2-40B4-BE49-F238E27FC236}">
                <a16:creationId xmlns:a16="http://schemas.microsoft.com/office/drawing/2014/main" id="{A90F5CD7-4468-4332-A0BA-63D0918073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8945" y="1336178"/>
            <a:ext cx="3945417" cy="33358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36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err="1"/>
              <a:t>CPUlator’s</a:t>
            </a:r>
            <a:r>
              <a:rPr lang="en-US" dirty="0"/>
              <a:t> Design</a:t>
            </a:r>
          </a:p>
        </p:txBody>
      </p:sp>
      <p:sp>
        <p:nvSpPr>
          <p:cNvPr id="191" name="Google Shape;191;p26"/>
          <p:cNvSpPr txBox="1">
            <a:spLocks noGrp="1"/>
          </p:cNvSpPr>
          <p:nvPr>
            <p:ph type="subTitle" idx="1"/>
          </p:nvPr>
        </p:nvSpPr>
        <p:spPr>
          <a:xfrm>
            <a:off x="381968" y="1343632"/>
            <a:ext cx="5107747" cy="3553052"/>
          </a:xfrm>
          <a:prstGeom prst="rect">
            <a:avLst/>
          </a:prstGeom>
        </p:spPr>
        <p:txBody>
          <a:bodyPr spcFirstLastPara="1" wrap="square" lIns="91425" tIns="91425" rIns="91425" bIns="91425" anchor="t" anchorCtr="0">
            <a:noAutofit/>
          </a:bodyPr>
          <a:lstStyle/>
          <a:p>
            <a:pPr marL="0" indent="0">
              <a:buNone/>
            </a:pPr>
            <a:r>
              <a:rPr lang="en-US" i="0" dirty="0">
                <a:solidFill>
                  <a:schemeClr val="tx1"/>
                </a:solidFill>
                <a:effectLst/>
                <a:latin typeface="Barlow" panose="00000500000000000000" pitchFamily="2" charset="0"/>
              </a:rPr>
              <a:t>There are four main components in a typical development flow for simple assembly programs:</a:t>
            </a:r>
          </a:p>
          <a:p>
            <a:pPr marL="0" indent="0">
              <a:buNone/>
            </a:pPr>
            <a:endParaRPr lang="en-US" dirty="0">
              <a:solidFill>
                <a:schemeClr val="tx1"/>
              </a:solidFill>
              <a:latin typeface="Barlow" panose="00000500000000000000" pitchFamily="2" charset="0"/>
            </a:endParaRPr>
          </a:p>
          <a:p>
            <a:pPr marL="171450" indent="-171450">
              <a:buFontTx/>
              <a:buChar char="-"/>
            </a:pPr>
            <a:r>
              <a:rPr lang="en-US" i="0" dirty="0">
                <a:solidFill>
                  <a:schemeClr val="tx1"/>
                </a:solidFill>
                <a:effectLst/>
                <a:latin typeface="Barlow" panose="00000500000000000000" pitchFamily="2" charset="0"/>
              </a:rPr>
              <a:t>Source code written by the user</a:t>
            </a:r>
            <a:r>
              <a:rPr lang="en-US" dirty="0">
                <a:solidFill>
                  <a:schemeClr val="tx1"/>
                </a:solidFill>
                <a:latin typeface="Barlow" panose="00000500000000000000" pitchFamily="2" charset="0"/>
              </a:rPr>
              <a:t>.</a:t>
            </a:r>
          </a:p>
          <a:p>
            <a:pPr marL="171450" indent="-171450">
              <a:buFontTx/>
              <a:buChar char="-"/>
            </a:pPr>
            <a:r>
              <a:rPr lang="en-US" dirty="0">
                <a:solidFill>
                  <a:schemeClr val="tx1"/>
                </a:solidFill>
                <a:latin typeface="Barlow" panose="00000500000000000000" pitchFamily="2" charset="0"/>
              </a:rPr>
              <a:t>A</a:t>
            </a:r>
            <a:r>
              <a:rPr lang="en-US" i="0" dirty="0">
                <a:solidFill>
                  <a:schemeClr val="tx1"/>
                </a:solidFill>
                <a:effectLst/>
                <a:latin typeface="Barlow" panose="00000500000000000000" pitchFamily="2" charset="0"/>
              </a:rPr>
              <a:t>n assembler (or compiler for a higher-level language) to transform the source code into executable machine code</a:t>
            </a:r>
            <a:endParaRPr lang="en-US" dirty="0">
              <a:solidFill>
                <a:schemeClr val="tx1"/>
              </a:solidFill>
              <a:latin typeface="Barlow" panose="00000500000000000000" pitchFamily="2" charset="0"/>
            </a:endParaRPr>
          </a:p>
          <a:p>
            <a:pPr marL="171450" indent="-171450">
              <a:buFontTx/>
              <a:buChar char="-"/>
            </a:pPr>
            <a:r>
              <a:rPr lang="en-US" dirty="0">
                <a:solidFill>
                  <a:schemeClr val="tx1"/>
                </a:solidFill>
                <a:latin typeface="Barlow" panose="00000500000000000000" pitchFamily="2" charset="0"/>
              </a:rPr>
              <a:t>A</a:t>
            </a:r>
            <a:r>
              <a:rPr lang="en-US" i="0" dirty="0">
                <a:solidFill>
                  <a:schemeClr val="tx1"/>
                </a:solidFill>
                <a:effectLst/>
                <a:latin typeface="Barlow" panose="00000500000000000000" pitchFamily="2" charset="0"/>
              </a:rPr>
              <a:t> computer system to run the machine code</a:t>
            </a:r>
          </a:p>
          <a:p>
            <a:pPr marL="171450" indent="-171450">
              <a:buFontTx/>
              <a:buChar char="-"/>
            </a:pPr>
            <a:r>
              <a:rPr lang="en-US" dirty="0">
                <a:solidFill>
                  <a:schemeClr val="tx1"/>
                </a:solidFill>
                <a:latin typeface="Barlow" panose="00000500000000000000" pitchFamily="2" charset="0"/>
              </a:rPr>
              <a:t>A</a:t>
            </a:r>
            <a:r>
              <a:rPr lang="en-US" i="0" dirty="0">
                <a:solidFill>
                  <a:schemeClr val="tx1"/>
                </a:solidFill>
                <a:effectLst/>
                <a:latin typeface="Barlow" panose="00000500000000000000" pitchFamily="2" charset="0"/>
              </a:rPr>
              <a:t> debugger to observe the behavior of the program running on the computer. </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Internally, the </a:t>
            </a:r>
            <a:r>
              <a:rPr lang="en-US" i="0" dirty="0" err="1">
                <a:solidFill>
                  <a:schemeClr val="tx1"/>
                </a:solidFill>
                <a:effectLst/>
                <a:latin typeface="Barlow" panose="00000500000000000000" pitchFamily="2" charset="0"/>
              </a:rPr>
              <a:t>CPUlator</a:t>
            </a:r>
            <a:r>
              <a:rPr lang="en-US" i="0" dirty="0">
                <a:solidFill>
                  <a:schemeClr val="tx1"/>
                </a:solidFill>
                <a:effectLst/>
                <a:latin typeface="Barlow" panose="00000500000000000000" pitchFamily="2" charset="0"/>
              </a:rPr>
              <a:t> simulator simulates executable machine code (it does not directly simulate assembly source code).</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The built-in editor and assembler is limited to working with a single assembly-language source file. If your program requires more than one file or is written in another language (</a:t>
            </a:r>
            <a:r>
              <a:rPr lang="en-US" i="0" dirty="0" err="1">
                <a:solidFill>
                  <a:schemeClr val="tx1"/>
                </a:solidFill>
                <a:effectLst/>
                <a:latin typeface="Barlow" panose="00000500000000000000" pitchFamily="2" charset="0"/>
              </a:rPr>
              <a:t>e.g</a:t>
            </a:r>
            <a:r>
              <a:rPr lang="en-US" i="0" dirty="0">
                <a:solidFill>
                  <a:schemeClr val="tx1"/>
                </a:solidFill>
                <a:effectLst/>
                <a:latin typeface="Barlow" panose="00000500000000000000" pitchFamily="2" charset="0"/>
              </a:rPr>
              <a:t>, C), you must compile the program yourself and simulate the compiled executable.</a:t>
            </a:r>
          </a:p>
        </p:txBody>
      </p:sp>
      <p:pic>
        <p:nvPicPr>
          <p:cNvPr id="7170" name="Picture 2">
            <a:extLst>
              <a:ext uri="{FF2B5EF4-FFF2-40B4-BE49-F238E27FC236}">
                <a16:creationId xmlns:a16="http://schemas.microsoft.com/office/drawing/2014/main" id="{B0A6E1F3-50AE-4AF9-9772-9C51B0A1FD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9715" y="1023556"/>
            <a:ext cx="3272317" cy="3553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4309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Compilation with the Built-in Assembler</a:t>
            </a:r>
          </a:p>
        </p:txBody>
      </p:sp>
      <p:sp>
        <p:nvSpPr>
          <p:cNvPr id="191" name="Google Shape;191;p26"/>
          <p:cNvSpPr txBox="1">
            <a:spLocks noGrp="1"/>
          </p:cNvSpPr>
          <p:nvPr>
            <p:ph type="subTitle" idx="1"/>
          </p:nvPr>
        </p:nvSpPr>
        <p:spPr>
          <a:xfrm>
            <a:off x="381968" y="1343632"/>
            <a:ext cx="8474953" cy="327089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a:solidFill>
                  <a:schemeClr val="tx1"/>
                </a:solidFill>
                <a:effectLst/>
                <a:latin typeface="Barlow" panose="00000500000000000000" pitchFamily="2" charset="0"/>
              </a:rPr>
              <a:t>The built-in assembler is an interface to the GNU assembler. When Compile and Load is clicked, the contents of the Editor is uploaded to the server, saved as a single file, then run through the GNU assembler. The server then sends back the ELF executable and any assembler output messages, and the executable is loaded into the simulator.</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Because the ELF file is generated at the server, there are limits on the size of the compiled executable (currently 12 MB). If your program is bigger than a megabyte (which sometimes happens if it includes images or audio as initialized data), it is usually faster to compile your program locally than to download megabytes at every compile.</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If your program is substantially bigger than this, be aware that the executable size causes the simulator itself to consume memory to hold the executable. Don't expect the simulator to ever work with gigabyte-sized executables.</a:t>
            </a:r>
          </a:p>
        </p:txBody>
      </p:sp>
    </p:spTree>
    <p:extLst>
      <p:ext uri="{BB962C8B-B14F-4D97-AF65-F5344CB8AC3E}">
        <p14:creationId xmlns:p14="http://schemas.microsoft.com/office/powerpoint/2010/main" val="188487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381968" y="538681"/>
            <a:ext cx="8666339"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800" dirty="0"/>
              <a:t>Compilation using Altera Monitor Program</a:t>
            </a:r>
          </a:p>
        </p:txBody>
      </p:sp>
      <p:sp>
        <p:nvSpPr>
          <p:cNvPr id="191" name="Google Shape;191;p26"/>
          <p:cNvSpPr txBox="1">
            <a:spLocks noGrp="1"/>
          </p:cNvSpPr>
          <p:nvPr>
            <p:ph type="subTitle" idx="1"/>
          </p:nvPr>
        </p:nvSpPr>
        <p:spPr>
          <a:xfrm>
            <a:off x="381968" y="1069717"/>
            <a:ext cx="8474953" cy="38884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a:solidFill>
                  <a:schemeClr val="tx1"/>
                </a:solidFill>
                <a:effectLst/>
                <a:latin typeface="Barlow" panose="00000500000000000000" pitchFamily="2" charset="0"/>
              </a:rPr>
              <a:t>The Altera Monitor Program can be used to compile projects without being connected to an FPGA board, as long as actions that interact with the board are avoided.</a:t>
            </a:r>
          </a:p>
          <a:p>
            <a:pPr marL="0" lvl="0" indent="0" algn="l" rtl="0">
              <a:spcBef>
                <a:spcPts val="0"/>
              </a:spcBef>
              <a:spcAft>
                <a:spcPts val="0"/>
              </a:spcAft>
              <a:buNone/>
            </a:pPr>
            <a:r>
              <a:rPr lang="en-US" i="0" dirty="0">
                <a:solidFill>
                  <a:schemeClr val="tx1"/>
                </a:solidFill>
                <a:effectLst/>
                <a:latin typeface="Barlow" panose="00000500000000000000" pitchFamily="2" charset="0"/>
              </a:rPr>
              <a:t>When creating a project, specify the "DE2-115 Computer" system. This is important because the compiler makes certain assumptions (e.g., system memory size) that depend on the computer system, and should match what's being simulated.</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endParaRPr lang="en-US" b="1" dirty="0">
              <a:solidFill>
                <a:schemeClr val="tx1"/>
              </a:solidFill>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When prompted, do not download the computer</a:t>
            </a:r>
          </a:p>
          <a:p>
            <a:pPr marL="0" lvl="0" indent="0" algn="l" rtl="0">
              <a:spcBef>
                <a:spcPts val="0"/>
              </a:spcBef>
              <a:spcAft>
                <a:spcPts val="0"/>
              </a:spcAft>
              <a:buNone/>
            </a:pPr>
            <a:r>
              <a:rPr lang="en-US" i="0" dirty="0">
                <a:solidFill>
                  <a:schemeClr val="tx1"/>
                </a:solidFill>
                <a:effectLst/>
                <a:latin typeface="Barlow" panose="00000500000000000000" pitchFamily="2" charset="0"/>
              </a:rPr>
              <a:t>system to the board.</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You can now "Compile" your project, but do not use "Load“</a:t>
            </a:r>
          </a:p>
          <a:p>
            <a:pPr marL="0" lvl="0" indent="0" algn="l" rtl="0">
              <a:spcBef>
                <a:spcPts val="0"/>
              </a:spcBef>
              <a:spcAft>
                <a:spcPts val="0"/>
              </a:spcAft>
              <a:buNone/>
            </a:pPr>
            <a:r>
              <a:rPr lang="en-US" i="0" dirty="0">
                <a:solidFill>
                  <a:schemeClr val="tx1"/>
                </a:solidFill>
                <a:effectLst/>
                <a:latin typeface="Barlow" panose="00000500000000000000" pitchFamily="2" charset="0"/>
              </a:rPr>
              <a:t>nor "Compile &amp; Load". Compiling the program produces a</a:t>
            </a:r>
          </a:p>
          <a:p>
            <a:pPr marL="0" lvl="0" indent="0" algn="l" rtl="0">
              <a:spcBef>
                <a:spcPts val="0"/>
              </a:spcBef>
              <a:spcAft>
                <a:spcPts val="0"/>
              </a:spcAft>
              <a:buNone/>
            </a:pPr>
            <a:r>
              <a:rPr lang="en-US" i="0" dirty="0" err="1">
                <a:solidFill>
                  <a:schemeClr val="tx1"/>
                </a:solidFill>
                <a:effectLst/>
                <a:latin typeface="Barlow" panose="00000500000000000000" pitchFamily="2" charset="0"/>
              </a:rPr>
              <a:t>filename.elf</a:t>
            </a:r>
            <a:r>
              <a:rPr lang="en-US" i="0" dirty="0">
                <a:solidFill>
                  <a:schemeClr val="tx1"/>
                </a:solidFill>
                <a:effectLst/>
                <a:latin typeface="Barlow" panose="00000500000000000000" pitchFamily="2" charset="0"/>
              </a:rPr>
              <a:t> executable file in your project directory. </a:t>
            </a:r>
          </a:p>
          <a:p>
            <a:pPr marL="0" lvl="0" indent="0" algn="l" rtl="0">
              <a:spcBef>
                <a:spcPts val="0"/>
              </a:spcBef>
              <a:spcAft>
                <a:spcPts val="0"/>
              </a:spcAft>
              <a:buNone/>
            </a:pPr>
            <a:r>
              <a:rPr lang="en-US" i="0" dirty="0">
                <a:solidFill>
                  <a:schemeClr val="tx1"/>
                </a:solidFill>
                <a:effectLst/>
                <a:latin typeface="Barlow" panose="00000500000000000000" pitchFamily="2" charset="0"/>
              </a:rPr>
              <a:t>To load the executable into the</a:t>
            </a:r>
          </a:p>
          <a:p>
            <a:pPr marL="0" lvl="0" indent="0" algn="l" rtl="0">
              <a:spcBef>
                <a:spcPts val="0"/>
              </a:spcBef>
              <a:spcAft>
                <a:spcPts val="0"/>
              </a:spcAft>
              <a:buNone/>
            </a:pPr>
            <a:r>
              <a:rPr lang="en-US" i="0" dirty="0" err="1">
                <a:solidFill>
                  <a:schemeClr val="tx1"/>
                </a:solidFill>
                <a:effectLst/>
                <a:latin typeface="Barlow" panose="00000500000000000000" pitchFamily="2" charset="0"/>
              </a:rPr>
              <a:t>CPUlator</a:t>
            </a:r>
            <a:r>
              <a:rPr lang="en-US" i="0" dirty="0">
                <a:solidFill>
                  <a:schemeClr val="tx1"/>
                </a:solidFill>
                <a:effectLst/>
                <a:latin typeface="Barlow" panose="00000500000000000000" pitchFamily="2" charset="0"/>
              </a:rPr>
              <a:t> simulator, use File → Load ELF Executable and</a:t>
            </a:r>
          </a:p>
          <a:p>
            <a:pPr marL="0" lvl="0" indent="0" algn="l" rtl="0">
              <a:spcBef>
                <a:spcPts val="0"/>
              </a:spcBef>
              <a:spcAft>
                <a:spcPts val="0"/>
              </a:spcAft>
              <a:buNone/>
            </a:pPr>
            <a:r>
              <a:rPr lang="en-US" i="0" dirty="0">
                <a:solidFill>
                  <a:schemeClr val="tx1"/>
                </a:solidFill>
                <a:effectLst/>
                <a:latin typeface="Barlow" panose="00000500000000000000" pitchFamily="2" charset="0"/>
              </a:rPr>
              <a:t>choose this executable file.</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p:txBody>
      </p:sp>
      <p:pic>
        <p:nvPicPr>
          <p:cNvPr id="10242" name="Picture 2" descr="System Parameters settings box">
            <a:extLst>
              <a:ext uri="{FF2B5EF4-FFF2-40B4-BE49-F238E27FC236}">
                <a16:creationId xmlns:a16="http://schemas.microsoft.com/office/drawing/2014/main" id="{23D89277-ED7D-48C3-A898-F998790AED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5790" y="1954612"/>
            <a:ext cx="3221665" cy="864600"/>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Download system? dialog box">
            <a:extLst>
              <a:ext uri="{FF2B5EF4-FFF2-40B4-BE49-F238E27FC236}">
                <a16:creationId xmlns:a16="http://schemas.microsoft.com/office/drawing/2014/main" id="{7F99D064-D573-423B-9972-8D362589DC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75789" y="2970748"/>
            <a:ext cx="3221665" cy="757651"/>
          </a:xfrm>
          <a:prstGeom prst="rect">
            <a:avLst/>
          </a:prstGeom>
          <a:noFill/>
          <a:extLst>
            <a:ext uri="{909E8E84-426E-40DD-AFC4-6F175D3DCCD1}">
              <a14:hiddenFill xmlns:a14="http://schemas.microsoft.com/office/drawing/2010/main">
                <a:solidFill>
                  <a:srgbClr val="FFFFFF"/>
                </a:solidFill>
              </a14:hiddenFill>
            </a:ext>
          </a:extLst>
        </p:spPr>
      </p:pic>
      <p:pic>
        <p:nvPicPr>
          <p:cNvPr id="10246" name="Picture 6" descr="File Load ELF executable">
            <a:extLst>
              <a:ext uri="{FF2B5EF4-FFF2-40B4-BE49-F238E27FC236}">
                <a16:creationId xmlns:a16="http://schemas.microsoft.com/office/drawing/2014/main" id="{E6362903-4033-47B0-AE92-D34CBF5DAFD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66498" y="3879935"/>
            <a:ext cx="1440248" cy="1036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183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0" y="604422"/>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1: Included Sample VGA test</a:t>
            </a:r>
          </a:p>
        </p:txBody>
      </p:sp>
      <p:sp>
        <p:nvSpPr>
          <p:cNvPr id="191" name="Google Shape;191;p26"/>
          <p:cNvSpPr txBox="1">
            <a:spLocks noGrp="1"/>
          </p:cNvSpPr>
          <p:nvPr>
            <p:ph type="subTitle" idx="1"/>
          </p:nvPr>
        </p:nvSpPr>
        <p:spPr>
          <a:xfrm>
            <a:off x="568440" y="1021852"/>
            <a:ext cx="6693598" cy="5192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The purpose of this program is to test a VGA display by cycling through a color spectrum. </a:t>
            </a:r>
            <a:endParaRPr lang="en-US" i="0" dirty="0">
              <a:solidFill>
                <a:schemeClr val="tx1"/>
              </a:solidFill>
              <a:effectLst/>
              <a:latin typeface="Barlow" panose="00000500000000000000" pitchFamily="2" charset="0"/>
            </a:endParaRPr>
          </a:p>
        </p:txBody>
      </p:sp>
      <p:pic>
        <p:nvPicPr>
          <p:cNvPr id="3" name="Picture 2">
            <a:extLst>
              <a:ext uri="{FF2B5EF4-FFF2-40B4-BE49-F238E27FC236}">
                <a16:creationId xmlns:a16="http://schemas.microsoft.com/office/drawing/2014/main" id="{2FA4AEB9-44E8-4E9E-BBDC-CB6021836FFA}"/>
              </a:ext>
            </a:extLst>
          </p:cNvPr>
          <p:cNvPicPr>
            <a:picLocks noChangeAspect="1"/>
          </p:cNvPicPr>
          <p:nvPr/>
        </p:nvPicPr>
        <p:blipFill>
          <a:blip r:embed="rId3"/>
          <a:stretch>
            <a:fillRect/>
          </a:stretch>
        </p:blipFill>
        <p:spPr>
          <a:xfrm>
            <a:off x="967160" y="1539400"/>
            <a:ext cx="7495953" cy="3418725"/>
          </a:xfrm>
          <a:prstGeom prst="rect">
            <a:avLst/>
          </a:prstGeom>
        </p:spPr>
      </p:pic>
    </p:spTree>
    <p:extLst>
      <p:ext uri="{BB962C8B-B14F-4D97-AF65-F5344CB8AC3E}">
        <p14:creationId xmlns:p14="http://schemas.microsoft.com/office/powerpoint/2010/main" val="500366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1: Included Sample VGA test</a:t>
            </a:r>
          </a:p>
        </p:txBody>
      </p:sp>
      <p:sp>
        <p:nvSpPr>
          <p:cNvPr id="191" name="Google Shape;191;p26"/>
          <p:cNvSpPr txBox="1">
            <a:spLocks noGrp="1"/>
          </p:cNvSpPr>
          <p:nvPr>
            <p:ph type="subTitle" idx="1"/>
          </p:nvPr>
        </p:nvSpPr>
        <p:spPr>
          <a:xfrm>
            <a:off x="377054" y="1527444"/>
            <a:ext cx="1122136" cy="4174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Memory Registers</a:t>
            </a:r>
            <a:endParaRPr lang="en-US" i="0" dirty="0">
              <a:solidFill>
                <a:schemeClr val="tx1"/>
              </a:solidFill>
              <a:effectLst/>
              <a:latin typeface="Barlow" panose="00000500000000000000" pitchFamily="2" charset="0"/>
            </a:endParaRPr>
          </a:p>
        </p:txBody>
      </p:sp>
      <p:pic>
        <p:nvPicPr>
          <p:cNvPr id="7" name="Picture 6">
            <a:extLst>
              <a:ext uri="{FF2B5EF4-FFF2-40B4-BE49-F238E27FC236}">
                <a16:creationId xmlns:a16="http://schemas.microsoft.com/office/drawing/2014/main" id="{3AD6CB62-3D12-4B8C-AA5F-0D44DCF19A28}"/>
              </a:ext>
            </a:extLst>
          </p:cNvPr>
          <p:cNvPicPr>
            <a:picLocks noChangeAspect="1"/>
          </p:cNvPicPr>
          <p:nvPr/>
        </p:nvPicPr>
        <p:blipFill>
          <a:blip r:embed="rId3"/>
          <a:stretch>
            <a:fillRect/>
          </a:stretch>
        </p:blipFill>
        <p:spPr>
          <a:xfrm>
            <a:off x="0" y="2125925"/>
            <a:ext cx="2419094" cy="2235697"/>
          </a:xfrm>
          <a:prstGeom prst="rect">
            <a:avLst/>
          </a:prstGeom>
        </p:spPr>
      </p:pic>
      <p:pic>
        <p:nvPicPr>
          <p:cNvPr id="9" name="Picture 8">
            <a:extLst>
              <a:ext uri="{FF2B5EF4-FFF2-40B4-BE49-F238E27FC236}">
                <a16:creationId xmlns:a16="http://schemas.microsoft.com/office/drawing/2014/main" id="{D546D4E8-3B6B-4AC6-9436-1F1F69BB9432}"/>
              </a:ext>
            </a:extLst>
          </p:cNvPr>
          <p:cNvPicPr>
            <a:picLocks noChangeAspect="1"/>
          </p:cNvPicPr>
          <p:nvPr/>
        </p:nvPicPr>
        <p:blipFill>
          <a:blip r:embed="rId4"/>
          <a:stretch>
            <a:fillRect/>
          </a:stretch>
        </p:blipFill>
        <p:spPr>
          <a:xfrm>
            <a:off x="2419094" y="2146289"/>
            <a:ext cx="3886013" cy="2215333"/>
          </a:xfrm>
          <a:prstGeom prst="rect">
            <a:avLst/>
          </a:prstGeom>
        </p:spPr>
      </p:pic>
      <p:pic>
        <p:nvPicPr>
          <p:cNvPr id="11" name="Picture 10">
            <a:extLst>
              <a:ext uri="{FF2B5EF4-FFF2-40B4-BE49-F238E27FC236}">
                <a16:creationId xmlns:a16="http://schemas.microsoft.com/office/drawing/2014/main" id="{512DD41D-8D27-4CE0-939B-214F343835A7}"/>
              </a:ext>
            </a:extLst>
          </p:cNvPr>
          <p:cNvPicPr>
            <a:picLocks noChangeAspect="1"/>
          </p:cNvPicPr>
          <p:nvPr/>
        </p:nvPicPr>
        <p:blipFill>
          <a:blip r:embed="rId5"/>
          <a:stretch>
            <a:fillRect/>
          </a:stretch>
        </p:blipFill>
        <p:spPr>
          <a:xfrm>
            <a:off x="6315526" y="2125925"/>
            <a:ext cx="2828474" cy="1883399"/>
          </a:xfrm>
          <a:prstGeom prst="rect">
            <a:avLst/>
          </a:prstGeom>
        </p:spPr>
      </p:pic>
      <p:sp>
        <p:nvSpPr>
          <p:cNvPr id="10" name="Google Shape;191;p26">
            <a:extLst>
              <a:ext uri="{FF2B5EF4-FFF2-40B4-BE49-F238E27FC236}">
                <a16:creationId xmlns:a16="http://schemas.microsoft.com/office/drawing/2014/main" id="{7B2BFC88-5F26-410E-BB87-10ACB75C3D93}"/>
              </a:ext>
            </a:extLst>
          </p:cNvPr>
          <p:cNvSpPr txBox="1">
            <a:spLocks/>
          </p:cNvSpPr>
          <p:nvPr/>
        </p:nvSpPr>
        <p:spPr>
          <a:xfrm>
            <a:off x="4154069" y="1653598"/>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Editor</a:t>
            </a:r>
          </a:p>
        </p:txBody>
      </p:sp>
      <p:sp>
        <p:nvSpPr>
          <p:cNvPr id="12" name="Google Shape;191;p26">
            <a:extLst>
              <a:ext uri="{FF2B5EF4-FFF2-40B4-BE49-F238E27FC236}">
                <a16:creationId xmlns:a16="http://schemas.microsoft.com/office/drawing/2014/main" id="{F0CB7C50-7842-4760-B643-CB85F42CCD5C}"/>
              </a:ext>
            </a:extLst>
          </p:cNvPr>
          <p:cNvSpPr txBox="1">
            <a:spLocks/>
          </p:cNvSpPr>
          <p:nvPr/>
        </p:nvSpPr>
        <p:spPr>
          <a:xfrm>
            <a:off x="7232700" y="1620816"/>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VGA output</a:t>
            </a:r>
          </a:p>
        </p:txBody>
      </p:sp>
    </p:spTree>
    <p:extLst>
      <p:ext uri="{BB962C8B-B14F-4D97-AF65-F5344CB8AC3E}">
        <p14:creationId xmlns:p14="http://schemas.microsoft.com/office/powerpoint/2010/main" val="2825614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What is an FPGA?</a:t>
            </a:r>
          </a:p>
        </p:txBody>
      </p:sp>
      <p:sp>
        <p:nvSpPr>
          <p:cNvPr id="191" name="Google Shape;191;p26"/>
          <p:cNvSpPr txBox="1">
            <a:spLocks noGrp="1"/>
          </p:cNvSpPr>
          <p:nvPr>
            <p:ph type="subTitle" idx="1"/>
          </p:nvPr>
        </p:nvSpPr>
        <p:spPr>
          <a:xfrm>
            <a:off x="713225" y="1371703"/>
            <a:ext cx="4740124" cy="32322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a:solidFill>
                  <a:schemeClr val="tx1"/>
                </a:solidFill>
                <a:effectLst/>
                <a:latin typeface="Barlow" panose="00000500000000000000" pitchFamily="2" charset="0"/>
              </a:rPr>
              <a:t>FPGA stands for field programmable gate array. It's an integrated circuit or chip that allows you to design completely custom digital logic–  hence the term field-programmable.</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The FPGA configuration is generally specified using a hardware description language (HDL).</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FPGAs are made up of a bunch of logic cells that act as fundamental building blocks for creating digital circuits.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You can configure the individual cells to operate in certain ways and you can connect the cells together to form the basis of any number of digital circuits.</a:t>
            </a:r>
          </a:p>
        </p:txBody>
      </p:sp>
      <p:pic>
        <p:nvPicPr>
          <p:cNvPr id="3" name="Picture 2">
            <a:extLst>
              <a:ext uri="{FF2B5EF4-FFF2-40B4-BE49-F238E27FC236}">
                <a16:creationId xmlns:a16="http://schemas.microsoft.com/office/drawing/2014/main" id="{1F41FDC2-676F-4604-B148-E6FF97889058}"/>
              </a:ext>
            </a:extLst>
          </p:cNvPr>
          <p:cNvPicPr>
            <a:picLocks noChangeAspect="1"/>
          </p:cNvPicPr>
          <p:nvPr/>
        </p:nvPicPr>
        <p:blipFill>
          <a:blip r:embed="rId3"/>
          <a:stretch>
            <a:fillRect/>
          </a:stretch>
        </p:blipFill>
        <p:spPr>
          <a:xfrm>
            <a:off x="5688668" y="528490"/>
            <a:ext cx="3049856" cy="2161548"/>
          </a:xfrm>
          <a:prstGeom prst="rect">
            <a:avLst/>
          </a:prstGeom>
        </p:spPr>
      </p:pic>
      <p:pic>
        <p:nvPicPr>
          <p:cNvPr id="5" name="Picture 4">
            <a:extLst>
              <a:ext uri="{FF2B5EF4-FFF2-40B4-BE49-F238E27FC236}">
                <a16:creationId xmlns:a16="http://schemas.microsoft.com/office/drawing/2014/main" id="{255C1BCA-B7A8-45D7-90E2-C603D03C8ED8}"/>
              </a:ext>
            </a:extLst>
          </p:cNvPr>
          <p:cNvPicPr>
            <a:picLocks noChangeAspect="1"/>
          </p:cNvPicPr>
          <p:nvPr/>
        </p:nvPicPr>
        <p:blipFill>
          <a:blip r:embed="rId4"/>
          <a:stretch>
            <a:fillRect/>
          </a:stretch>
        </p:blipFill>
        <p:spPr>
          <a:xfrm>
            <a:off x="5688668" y="3335594"/>
            <a:ext cx="3102984" cy="1548456"/>
          </a:xfrm>
          <a:prstGeom prst="rect">
            <a:avLst/>
          </a:prstGeom>
        </p:spPr>
      </p:pic>
      <p:sp>
        <p:nvSpPr>
          <p:cNvPr id="6" name="Arrow: Down 5">
            <a:extLst>
              <a:ext uri="{FF2B5EF4-FFF2-40B4-BE49-F238E27FC236}">
                <a16:creationId xmlns:a16="http://schemas.microsoft.com/office/drawing/2014/main" id="{0FCBD0BB-DD80-4283-A8D3-2C059C318775}"/>
              </a:ext>
            </a:extLst>
          </p:cNvPr>
          <p:cNvSpPr/>
          <p:nvPr/>
        </p:nvSpPr>
        <p:spPr>
          <a:xfrm>
            <a:off x="7139168" y="2804101"/>
            <a:ext cx="148856" cy="41743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3528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0" y="604422"/>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2: Zero Rotation</a:t>
            </a:r>
          </a:p>
        </p:txBody>
      </p:sp>
      <p:sp>
        <p:nvSpPr>
          <p:cNvPr id="191" name="Google Shape;191;p26"/>
          <p:cNvSpPr txBox="1">
            <a:spLocks noGrp="1"/>
          </p:cNvSpPr>
          <p:nvPr>
            <p:ph type="subTitle" idx="1"/>
          </p:nvPr>
        </p:nvSpPr>
        <p:spPr>
          <a:xfrm>
            <a:off x="568439" y="1021851"/>
            <a:ext cx="8288481" cy="7963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 The goal is to design an assembly program that shows on the DE2 board a zero on the first "seven-segment" display and rotate it through the first four displays "seven-segments". Note: Observe the address assignments of the parallel interfaces of seven-segment displays.</a:t>
            </a:r>
            <a:endParaRPr lang="en-US" i="0" dirty="0">
              <a:solidFill>
                <a:schemeClr val="tx1"/>
              </a:solidFill>
              <a:effectLst/>
              <a:latin typeface="Barlow" panose="00000500000000000000" pitchFamily="2" charset="0"/>
            </a:endParaRPr>
          </a:p>
        </p:txBody>
      </p:sp>
      <p:pic>
        <p:nvPicPr>
          <p:cNvPr id="5" name="Picture 4">
            <a:extLst>
              <a:ext uri="{FF2B5EF4-FFF2-40B4-BE49-F238E27FC236}">
                <a16:creationId xmlns:a16="http://schemas.microsoft.com/office/drawing/2014/main" id="{09C2F6F3-67A4-4E6D-AD1D-7CF64331B2F1}"/>
              </a:ext>
            </a:extLst>
          </p:cNvPr>
          <p:cNvPicPr>
            <a:picLocks noChangeAspect="1"/>
          </p:cNvPicPr>
          <p:nvPr/>
        </p:nvPicPr>
        <p:blipFill>
          <a:blip r:embed="rId3"/>
          <a:stretch>
            <a:fillRect/>
          </a:stretch>
        </p:blipFill>
        <p:spPr>
          <a:xfrm>
            <a:off x="1275503" y="1871921"/>
            <a:ext cx="6975362" cy="2906827"/>
          </a:xfrm>
          <a:prstGeom prst="rect">
            <a:avLst/>
          </a:prstGeom>
        </p:spPr>
      </p:pic>
    </p:spTree>
    <p:extLst>
      <p:ext uri="{BB962C8B-B14F-4D97-AF65-F5344CB8AC3E}">
        <p14:creationId xmlns:p14="http://schemas.microsoft.com/office/powerpoint/2010/main" val="781116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2: Zero Rotation</a:t>
            </a:r>
          </a:p>
        </p:txBody>
      </p:sp>
      <p:sp>
        <p:nvSpPr>
          <p:cNvPr id="191" name="Google Shape;191;p26"/>
          <p:cNvSpPr txBox="1">
            <a:spLocks noGrp="1"/>
          </p:cNvSpPr>
          <p:nvPr>
            <p:ph type="subTitle" idx="1"/>
          </p:nvPr>
        </p:nvSpPr>
        <p:spPr>
          <a:xfrm>
            <a:off x="1371638" y="1182541"/>
            <a:ext cx="1122136" cy="4174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Memory Registers</a:t>
            </a:r>
            <a:endParaRPr lang="en-US" i="0" dirty="0">
              <a:solidFill>
                <a:schemeClr val="tx1"/>
              </a:solidFill>
              <a:effectLst/>
              <a:latin typeface="Barlow" panose="00000500000000000000" pitchFamily="2" charset="0"/>
            </a:endParaRPr>
          </a:p>
        </p:txBody>
      </p:sp>
      <p:sp>
        <p:nvSpPr>
          <p:cNvPr id="10" name="Google Shape;191;p26">
            <a:extLst>
              <a:ext uri="{FF2B5EF4-FFF2-40B4-BE49-F238E27FC236}">
                <a16:creationId xmlns:a16="http://schemas.microsoft.com/office/drawing/2014/main" id="{7B2BFC88-5F26-410E-BB87-10ACB75C3D93}"/>
              </a:ext>
            </a:extLst>
          </p:cNvPr>
          <p:cNvSpPr txBox="1">
            <a:spLocks/>
          </p:cNvSpPr>
          <p:nvPr/>
        </p:nvSpPr>
        <p:spPr>
          <a:xfrm>
            <a:off x="5771132" y="1220144"/>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Disassembly</a:t>
            </a:r>
          </a:p>
        </p:txBody>
      </p:sp>
      <p:sp>
        <p:nvSpPr>
          <p:cNvPr id="12" name="Google Shape;191;p26">
            <a:extLst>
              <a:ext uri="{FF2B5EF4-FFF2-40B4-BE49-F238E27FC236}">
                <a16:creationId xmlns:a16="http://schemas.microsoft.com/office/drawing/2014/main" id="{F0CB7C50-7842-4760-B643-CB85F42CCD5C}"/>
              </a:ext>
            </a:extLst>
          </p:cNvPr>
          <p:cNvSpPr txBox="1">
            <a:spLocks/>
          </p:cNvSpPr>
          <p:nvPr/>
        </p:nvSpPr>
        <p:spPr>
          <a:xfrm>
            <a:off x="1584977" y="3908156"/>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Output</a:t>
            </a:r>
          </a:p>
        </p:txBody>
      </p:sp>
      <p:pic>
        <p:nvPicPr>
          <p:cNvPr id="7" name="Picture 6">
            <a:extLst>
              <a:ext uri="{FF2B5EF4-FFF2-40B4-BE49-F238E27FC236}">
                <a16:creationId xmlns:a16="http://schemas.microsoft.com/office/drawing/2014/main" id="{21AF5825-AA1A-4AB2-8BD4-47F146CFC033}"/>
              </a:ext>
            </a:extLst>
          </p:cNvPr>
          <p:cNvPicPr>
            <a:picLocks noChangeAspect="1"/>
          </p:cNvPicPr>
          <p:nvPr/>
        </p:nvPicPr>
        <p:blipFill>
          <a:blip r:embed="rId3"/>
          <a:stretch>
            <a:fillRect/>
          </a:stretch>
        </p:blipFill>
        <p:spPr>
          <a:xfrm>
            <a:off x="613494" y="1746662"/>
            <a:ext cx="2638425" cy="2114550"/>
          </a:xfrm>
          <a:prstGeom prst="rect">
            <a:avLst/>
          </a:prstGeom>
        </p:spPr>
      </p:pic>
      <p:pic>
        <p:nvPicPr>
          <p:cNvPr id="9" name="Picture 8">
            <a:extLst>
              <a:ext uri="{FF2B5EF4-FFF2-40B4-BE49-F238E27FC236}">
                <a16:creationId xmlns:a16="http://schemas.microsoft.com/office/drawing/2014/main" id="{179F5A15-259E-4F3E-A1C0-DA635428B210}"/>
              </a:ext>
            </a:extLst>
          </p:cNvPr>
          <p:cNvPicPr>
            <a:picLocks noChangeAspect="1"/>
          </p:cNvPicPr>
          <p:nvPr/>
        </p:nvPicPr>
        <p:blipFill>
          <a:blip r:embed="rId4"/>
          <a:stretch>
            <a:fillRect/>
          </a:stretch>
        </p:blipFill>
        <p:spPr>
          <a:xfrm>
            <a:off x="3886814" y="1637574"/>
            <a:ext cx="5240826" cy="3040350"/>
          </a:xfrm>
          <a:prstGeom prst="rect">
            <a:avLst/>
          </a:prstGeom>
        </p:spPr>
      </p:pic>
      <p:pic>
        <p:nvPicPr>
          <p:cNvPr id="4" name="Picture 3">
            <a:extLst>
              <a:ext uri="{FF2B5EF4-FFF2-40B4-BE49-F238E27FC236}">
                <a16:creationId xmlns:a16="http://schemas.microsoft.com/office/drawing/2014/main" id="{D1E974E1-8767-47C4-AEB0-0111D9621628}"/>
              </a:ext>
            </a:extLst>
          </p:cNvPr>
          <p:cNvPicPr>
            <a:picLocks noChangeAspect="1"/>
          </p:cNvPicPr>
          <p:nvPr/>
        </p:nvPicPr>
        <p:blipFill>
          <a:blip r:embed="rId5"/>
          <a:stretch>
            <a:fillRect/>
          </a:stretch>
        </p:blipFill>
        <p:spPr>
          <a:xfrm>
            <a:off x="403945" y="4325499"/>
            <a:ext cx="3057525" cy="704850"/>
          </a:xfrm>
          <a:prstGeom prst="rect">
            <a:avLst/>
          </a:prstGeom>
        </p:spPr>
      </p:pic>
    </p:spTree>
    <p:extLst>
      <p:ext uri="{BB962C8B-B14F-4D97-AF65-F5344CB8AC3E}">
        <p14:creationId xmlns:p14="http://schemas.microsoft.com/office/powerpoint/2010/main" val="929660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0" y="604422"/>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3: Green LED Train</a:t>
            </a:r>
          </a:p>
        </p:txBody>
      </p:sp>
      <p:sp>
        <p:nvSpPr>
          <p:cNvPr id="191" name="Google Shape;191;p26"/>
          <p:cNvSpPr txBox="1">
            <a:spLocks noGrp="1"/>
          </p:cNvSpPr>
          <p:nvPr>
            <p:ph type="subTitle" idx="1"/>
          </p:nvPr>
        </p:nvSpPr>
        <p:spPr>
          <a:xfrm>
            <a:off x="477660" y="1021853"/>
            <a:ext cx="8288481" cy="5092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Design an assembly program that alternately turns on each of the </a:t>
            </a:r>
            <a:r>
              <a:rPr lang="en-US" dirty="0" err="1">
                <a:solidFill>
                  <a:schemeClr val="tx1"/>
                </a:solidFill>
                <a:latin typeface="Barlow" panose="00000500000000000000" pitchFamily="2" charset="0"/>
              </a:rPr>
              <a:t>the</a:t>
            </a:r>
            <a:r>
              <a:rPr lang="en-US" dirty="0">
                <a:solidFill>
                  <a:schemeClr val="tx1"/>
                </a:solidFill>
                <a:latin typeface="Barlow" panose="00000500000000000000" pitchFamily="2" charset="0"/>
              </a:rPr>
              <a:t> green </a:t>
            </a:r>
            <a:r>
              <a:rPr lang="en-US" dirty="0" err="1">
                <a:solidFill>
                  <a:schemeClr val="tx1"/>
                </a:solidFill>
                <a:latin typeface="Barlow" panose="00000500000000000000" pitchFamily="2" charset="0"/>
              </a:rPr>
              <a:t>leds</a:t>
            </a:r>
            <a:r>
              <a:rPr lang="en-US" dirty="0">
                <a:solidFill>
                  <a:schemeClr val="tx1"/>
                </a:solidFill>
                <a:latin typeface="Barlow" panose="00000500000000000000" pitchFamily="2" charset="0"/>
              </a:rPr>
              <a:t> of the DE2 board. Note: Observe address assignment of the parallel interface NIOS II processor address space of green </a:t>
            </a:r>
            <a:r>
              <a:rPr lang="en-US" dirty="0" err="1">
                <a:solidFill>
                  <a:schemeClr val="tx1"/>
                </a:solidFill>
                <a:latin typeface="Barlow" panose="00000500000000000000" pitchFamily="2" charset="0"/>
              </a:rPr>
              <a:t>leds</a:t>
            </a:r>
            <a:r>
              <a:rPr lang="en-US" dirty="0">
                <a:solidFill>
                  <a:schemeClr val="tx1"/>
                </a:solidFill>
                <a:latin typeface="Barlow" panose="00000500000000000000" pitchFamily="2" charset="0"/>
              </a:rPr>
              <a:t>.</a:t>
            </a:r>
            <a:endParaRPr lang="en-US" i="0" dirty="0">
              <a:solidFill>
                <a:schemeClr val="tx1"/>
              </a:solidFill>
              <a:effectLst/>
              <a:latin typeface="Barlow" panose="00000500000000000000" pitchFamily="2" charset="0"/>
            </a:endParaRPr>
          </a:p>
        </p:txBody>
      </p:sp>
      <p:pic>
        <p:nvPicPr>
          <p:cNvPr id="8" name="Picture 7">
            <a:extLst>
              <a:ext uri="{FF2B5EF4-FFF2-40B4-BE49-F238E27FC236}">
                <a16:creationId xmlns:a16="http://schemas.microsoft.com/office/drawing/2014/main" id="{8B09B1C0-46A2-4C33-A1BE-4833F376F26C}"/>
              </a:ext>
            </a:extLst>
          </p:cNvPr>
          <p:cNvPicPr>
            <a:picLocks noChangeAspect="1"/>
          </p:cNvPicPr>
          <p:nvPr/>
        </p:nvPicPr>
        <p:blipFill>
          <a:blip r:embed="rId3"/>
          <a:stretch>
            <a:fillRect/>
          </a:stretch>
        </p:blipFill>
        <p:spPr>
          <a:xfrm>
            <a:off x="700028" y="1657313"/>
            <a:ext cx="7843743" cy="3300812"/>
          </a:xfrm>
          <a:prstGeom prst="rect">
            <a:avLst/>
          </a:prstGeom>
        </p:spPr>
      </p:pic>
    </p:spTree>
    <p:extLst>
      <p:ext uri="{BB962C8B-B14F-4D97-AF65-F5344CB8AC3E}">
        <p14:creationId xmlns:p14="http://schemas.microsoft.com/office/powerpoint/2010/main" val="286636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3: Green LED Train</a:t>
            </a:r>
          </a:p>
        </p:txBody>
      </p:sp>
      <p:sp>
        <p:nvSpPr>
          <p:cNvPr id="191" name="Google Shape;191;p26"/>
          <p:cNvSpPr txBox="1">
            <a:spLocks noGrp="1"/>
          </p:cNvSpPr>
          <p:nvPr>
            <p:ph type="subTitle" idx="1"/>
          </p:nvPr>
        </p:nvSpPr>
        <p:spPr>
          <a:xfrm>
            <a:off x="1154132" y="1421423"/>
            <a:ext cx="1122136" cy="4174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Memory Registers</a:t>
            </a:r>
            <a:endParaRPr lang="en-US" i="0" dirty="0">
              <a:solidFill>
                <a:schemeClr val="tx1"/>
              </a:solidFill>
              <a:effectLst/>
              <a:latin typeface="Barlow" panose="00000500000000000000" pitchFamily="2" charset="0"/>
            </a:endParaRPr>
          </a:p>
        </p:txBody>
      </p:sp>
      <p:sp>
        <p:nvSpPr>
          <p:cNvPr id="10" name="Google Shape;191;p26">
            <a:extLst>
              <a:ext uri="{FF2B5EF4-FFF2-40B4-BE49-F238E27FC236}">
                <a16:creationId xmlns:a16="http://schemas.microsoft.com/office/drawing/2014/main" id="{7B2BFC88-5F26-410E-BB87-10ACB75C3D93}"/>
              </a:ext>
            </a:extLst>
          </p:cNvPr>
          <p:cNvSpPr txBox="1">
            <a:spLocks/>
          </p:cNvSpPr>
          <p:nvPr/>
        </p:nvSpPr>
        <p:spPr>
          <a:xfrm>
            <a:off x="5760994" y="1464343"/>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Disassembly</a:t>
            </a:r>
          </a:p>
        </p:txBody>
      </p:sp>
      <p:sp>
        <p:nvSpPr>
          <p:cNvPr id="12" name="Google Shape;191;p26">
            <a:extLst>
              <a:ext uri="{FF2B5EF4-FFF2-40B4-BE49-F238E27FC236}">
                <a16:creationId xmlns:a16="http://schemas.microsoft.com/office/drawing/2014/main" id="{F0CB7C50-7842-4760-B643-CB85F42CCD5C}"/>
              </a:ext>
            </a:extLst>
          </p:cNvPr>
          <p:cNvSpPr txBox="1">
            <a:spLocks/>
          </p:cNvSpPr>
          <p:nvPr/>
        </p:nvSpPr>
        <p:spPr>
          <a:xfrm>
            <a:off x="1154132" y="4119944"/>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LED output</a:t>
            </a:r>
          </a:p>
        </p:txBody>
      </p:sp>
      <p:pic>
        <p:nvPicPr>
          <p:cNvPr id="3" name="Picture 2">
            <a:extLst>
              <a:ext uri="{FF2B5EF4-FFF2-40B4-BE49-F238E27FC236}">
                <a16:creationId xmlns:a16="http://schemas.microsoft.com/office/drawing/2014/main" id="{5AD647BB-82EF-48FB-A873-47CBE0FF6A8E}"/>
              </a:ext>
            </a:extLst>
          </p:cNvPr>
          <p:cNvPicPr>
            <a:picLocks noChangeAspect="1"/>
          </p:cNvPicPr>
          <p:nvPr/>
        </p:nvPicPr>
        <p:blipFill>
          <a:blip r:embed="rId3"/>
          <a:stretch>
            <a:fillRect/>
          </a:stretch>
        </p:blipFill>
        <p:spPr>
          <a:xfrm>
            <a:off x="429096" y="1970110"/>
            <a:ext cx="2638425" cy="2114550"/>
          </a:xfrm>
          <a:prstGeom prst="rect">
            <a:avLst/>
          </a:prstGeom>
        </p:spPr>
      </p:pic>
      <p:pic>
        <p:nvPicPr>
          <p:cNvPr id="8" name="Picture 7">
            <a:extLst>
              <a:ext uri="{FF2B5EF4-FFF2-40B4-BE49-F238E27FC236}">
                <a16:creationId xmlns:a16="http://schemas.microsoft.com/office/drawing/2014/main" id="{75DC0DBC-ACCF-49AB-A5DB-D9367D5DD4C7}"/>
              </a:ext>
            </a:extLst>
          </p:cNvPr>
          <p:cNvPicPr>
            <a:picLocks noChangeAspect="1"/>
          </p:cNvPicPr>
          <p:nvPr/>
        </p:nvPicPr>
        <p:blipFill>
          <a:blip r:embed="rId4"/>
          <a:stretch>
            <a:fillRect/>
          </a:stretch>
        </p:blipFill>
        <p:spPr>
          <a:xfrm>
            <a:off x="3877178" y="1881773"/>
            <a:ext cx="4889768" cy="2836692"/>
          </a:xfrm>
          <a:prstGeom prst="rect">
            <a:avLst/>
          </a:prstGeom>
        </p:spPr>
      </p:pic>
      <p:pic>
        <p:nvPicPr>
          <p:cNvPr id="4" name="Picture 3">
            <a:extLst>
              <a:ext uri="{FF2B5EF4-FFF2-40B4-BE49-F238E27FC236}">
                <a16:creationId xmlns:a16="http://schemas.microsoft.com/office/drawing/2014/main" id="{A91EA906-3F2C-4C64-BCB6-D4FDB639D483}"/>
              </a:ext>
            </a:extLst>
          </p:cNvPr>
          <p:cNvPicPr>
            <a:picLocks noChangeAspect="1"/>
          </p:cNvPicPr>
          <p:nvPr/>
        </p:nvPicPr>
        <p:blipFill>
          <a:blip r:embed="rId5"/>
          <a:stretch>
            <a:fillRect/>
          </a:stretch>
        </p:blipFill>
        <p:spPr>
          <a:xfrm>
            <a:off x="371875" y="4633347"/>
            <a:ext cx="3057525" cy="419100"/>
          </a:xfrm>
          <a:prstGeom prst="rect">
            <a:avLst/>
          </a:prstGeom>
        </p:spPr>
      </p:pic>
    </p:spTree>
    <p:extLst>
      <p:ext uri="{BB962C8B-B14F-4D97-AF65-F5344CB8AC3E}">
        <p14:creationId xmlns:p14="http://schemas.microsoft.com/office/powerpoint/2010/main" val="2511597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334523" y="562972"/>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4 : Alternating Red LEDs</a:t>
            </a:r>
          </a:p>
        </p:txBody>
      </p:sp>
      <p:sp>
        <p:nvSpPr>
          <p:cNvPr id="191" name="Google Shape;191;p26"/>
          <p:cNvSpPr txBox="1">
            <a:spLocks noGrp="1"/>
          </p:cNvSpPr>
          <p:nvPr>
            <p:ph type="subTitle" idx="1"/>
          </p:nvPr>
        </p:nvSpPr>
        <p:spPr>
          <a:xfrm>
            <a:off x="406494" y="900677"/>
            <a:ext cx="8331011" cy="7053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chemeClr val="tx1"/>
                </a:solidFill>
                <a:latin typeface="Barlow" panose="00000500000000000000" pitchFamily="2" charset="0"/>
              </a:rPr>
              <a:t>We designed an assembly program that alternately turns on all the red LEDs in even positions and all red LEDs in odd positions.</a:t>
            </a:r>
            <a:endParaRPr lang="en-US" sz="1800" i="0" dirty="0">
              <a:solidFill>
                <a:schemeClr val="tx1"/>
              </a:solidFill>
              <a:effectLst/>
              <a:latin typeface="Barlow" panose="00000500000000000000" pitchFamily="2" charset="0"/>
            </a:endParaRPr>
          </a:p>
        </p:txBody>
      </p:sp>
      <p:pic>
        <p:nvPicPr>
          <p:cNvPr id="4" name="Picture 3">
            <a:extLst>
              <a:ext uri="{FF2B5EF4-FFF2-40B4-BE49-F238E27FC236}">
                <a16:creationId xmlns:a16="http://schemas.microsoft.com/office/drawing/2014/main" id="{D5F6FE13-6A34-4806-8C74-8310A3E0B45E}"/>
              </a:ext>
            </a:extLst>
          </p:cNvPr>
          <p:cNvPicPr>
            <a:picLocks noChangeAspect="1"/>
          </p:cNvPicPr>
          <p:nvPr/>
        </p:nvPicPr>
        <p:blipFill>
          <a:blip r:embed="rId3"/>
          <a:stretch>
            <a:fillRect/>
          </a:stretch>
        </p:blipFill>
        <p:spPr>
          <a:xfrm>
            <a:off x="1035444" y="1722188"/>
            <a:ext cx="7073109" cy="3205164"/>
          </a:xfrm>
          <a:prstGeom prst="rect">
            <a:avLst/>
          </a:prstGeom>
        </p:spPr>
      </p:pic>
    </p:spTree>
    <p:extLst>
      <p:ext uri="{BB962C8B-B14F-4D97-AF65-F5344CB8AC3E}">
        <p14:creationId xmlns:p14="http://schemas.microsoft.com/office/powerpoint/2010/main" val="1255555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334523" y="562972"/>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4 : Alternating Red LEDs</a:t>
            </a:r>
          </a:p>
        </p:txBody>
      </p:sp>
      <p:sp>
        <p:nvSpPr>
          <p:cNvPr id="8" name="Google Shape;191;p26">
            <a:extLst>
              <a:ext uri="{FF2B5EF4-FFF2-40B4-BE49-F238E27FC236}">
                <a16:creationId xmlns:a16="http://schemas.microsoft.com/office/drawing/2014/main" id="{85A1AACE-4013-4546-A68C-6B13669C128E}"/>
              </a:ext>
            </a:extLst>
          </p:cNvPr>
          <p:cNvSpPr txBox="1">
            <a:spLocks/>
          </p:cNvSpPr>
          <p:nvPr/>
        </p:nvSpPr>
        <p:spPr>
          <a:xfrm>
            <a:off x="1056628" y="1360010"/>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Memory Registers</a:t>
            </a:r>
          </a:p>
        </p:txBody>
      </p:sp>
      <p:sp>
        <p:nvSpPr>
          <p:cNvPr id="9" name="Google Shape;191;p26">
            <a:extLst>
              <a:ext uri="{FF2B5EF4-FFF2-40B4-BE49-F238E27FC236}">
                <a16:creationId xmlns:a16="http://schemas.microsoft.com/office/drawing/2014/main" id="{3812AA65-CDCF-4BF0-9299-7114DDD1EC13}"/>
              </a:ext>
            </a:extLst>
          </p:cNvPr>
          <p:cNvSpPr txBox="1">
            <a:spLocks/>
          </p:cNvSpPr>
          <p:nvPr/>
        </p:nvSpPr>
        <p:spPr>
          <a:xfrm>
            <a:off x="5587581" y="1360010"/>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Disassembly</a:t>
            </a:r>
          </a:p>
        </p:txBody>
      </p:sp>
      <p:sp>
        <p:nvSpPr>
          <p:cNvPr id="10" name="Google Shape;191;p26">
            <a:extLst>
              <a:ext uri="{FF2B5EF4-FFF2-40B4-BE49-F238E27FC236}">
                <a16:creationId xmlns:a16="http://schemas.microsoft.com/office/drawing/2014/main" id="{D04292F3-A632-4C6A-901D-6EB9F6728E58}"/>
              </a:ext>
            </a:extLst>
          </p:cNvPr>
          <p:cNvSpPr txBox="1">
            <a:spLocks/>
          </p:cNvSpPr>
          <p:nvPr/>
        </p:nvSpPr>
        <p:spPr>
          <a:xfrm>
            <a:off x="1036443" y="3953548"/>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LED output</a:t>
            </a:r>
          </a:p>
        </p:txBody>
      </p:sp>
      <p:pic>
        <p:nvPicPr>
          <p:cNvPr id="15" name="Picture 14">
            <a:extLst>
              <a:ext uri="{FF2B5EF4-FFF2-40B4-BE49-F238E27FC236}">
                <a16:creationId xmlns:a16="http://schemas.microsoft.com/office/drawing/2014/main" id="{03ADA3C5-E172-425A-8376-619A3C8E6E43}"/>
              </a:ext>
            </a:extLst>
          </p:cNvPr>
          <p:cNvPicPr>
            <a:picLocks noChangeAspect="1"/>
          </p:cNvPicPr>
          <p:nvPr/>
        </p:nvPicPr>
        <p:blipFill>
          <a:blip r:embed="rId3"/>
          <a:stretch>
            <a:fillRect/>
          </a:stretch>
        </p:blipFill>
        <p:spPr>
          <a:xfrm>
            <a:off x="3429400" y="1777440"/>
            <a:ext cx="5438498" cy="3163366"/>
          </a:xfrm>
          <a:prstGeom prst="rect">
            <a:avLst/>
          </a:prstGeom>
        </p:spPr>
      </p:pic>
      <p:pic>
        <p:nvPicPr>
          <p:cNvPr id="17" name="Picture 16">
            <a:extLst>
              <a:ext uri="{FF2B5EF4-FFF2-40B4-BE49-F238E27FC236}">
                <a16:creationId xmlns:a16="http://schemas.microsoft.com/office/drawing/2014/main" id="{2B9927D2-D378-4725-963C-E1ED3B0DF523}"/>
              </a:ext>
            </a:extLst>
          </p:cNvPr>
          <p:cNvPicPr>
            <a:picLocks noChangeAspect="1"/>
          </p:cNvPicPr>
          <p:nvPr/>
        </p:nvPicPr>
        <p:blipFill>
          <a:blip r:embed="rId4"/>
          <a:stretch>
            <a:fillRect/>
          </a:stretch>
        </p:blipFill>
        <p:spPr>
          <a:xfrm>
            <a:off x="334523" y="1970622"/>
            <a:ext cx="2381426" cy="1750108"/>
          </a:xfrm>
          <a:prstGeom prst="rect">
            <a:avLst/>
          </a:prstGeom>
        </p:spPr>
      </p:pic>
      <p:pic>
        <p:nvPicPr>
          <p:cNvPr id="19" name="Picture 18">
            <a:extLst>
              <a:ext uri="{FF2B5EF4-FFF2-40B4-BE49-F238E27FC236}">
                <a16:creationId xmlns:a16="http://schemas.microsoft.com/office/drawing/2014/main" id="{BEEB01F6-9600-4F21-BCAC-8CF8CDD52FB7}"/>
              </a:ext>
            </a:extLst>
          </p:cNvPr>
          <p:cNvPicPr>
            <a:picLocks noChangeAspect="1"/>
          </p:cNvPicPr>
          <p:nvPr/>
        </p:nvPicPr>
        <p:blipFill>
          <a:blip r:embed="rId5"/>
          <a:stretch>
            <a:fillRect/>
          </a:stretch>
        </p:blipFill>
        <p:spPr>
          <a:xfrm>
            <a:off x="119762" y="4370978"/>
            <a:ext cx="3190875" cy="419100"/>
          </a:xfrm>
          <a:prstGeom prst="rect">
            <a:avLst/>
          </a:prstGeom>
        </p:spPr>
      </p:pic>
    </p:spTree>
    <p:extLst>
      <p:ext uri="{BB962C8B-B14F-4D97-AF65-F5344CB8AC3E}">
        <p14:creationId xmlns:p14="http://schemas.microsoft.com/office/powerpoint/2010/main" val="3335922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References</a:t>
            </a:r>
          </a:p>
        </p:txBody>
      </p:sp>
      <p:sp>
        <p:nvSpPr>
          <p:cNvPr id="191" name="Google Shape;191;p26"/>
          <p:cNvSpPr txBox="1">
            <a:spLocks noGrp="1"/>
          </p:cNvSpPr>
          <p:nvPr>
            <p:ph type="subTitle" idx="1"/>
          </p:nvPr>
        </p:nvSpPr>
        <p:spPr>
          <a:xfrm>
            <a:off x="713224" y="1371703"/>
            <a:ext cx="7952311" cy="221146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hlinkClick r:id="rId3"/>
              </a:rPr>
              <a:t>https://en.wikipedia.org/wiki/Nios_II</a:t>
            </a:r>
            <a:endParaRPr lang="en-US" dirty="0"/>
          </a:p>
          <a:p>
            <a:pPr marL="0" lvl="0" indent="0" algn="l" rtl="0">
              <a:spcBef>
                <a:spcPts val="0"/>
              </a:spcBef>
              <a:spcAft>
                <a:spcPts val="0"/>
              </a:spcAft>
              <a:buNone/>
            </a:pPr>
            <a:r>
              <a:rPr lang="en-US" dirty="0">
                <a:hlinkClick r:id="rId4"/>
              </a:rPr>
              <a:t>https://web.archive.org/web/20101225092752/http://www.altera.com/products/ip/processors/nios2/ni2-index.html</a:t>
            </a:r>
            <a:endParaRPr lang="en-US" dirty="0"/>
          </a:p>
          <a:p>
            <a:pPr marL="0" lvl="0" indent="0" algn="l" rtl="0">
              <a:spcBef>
                <a:spcPts val="0"/>
              </a:spcBef>
              <a:spcAft>
                <a:spcPts val="0"/>
              </a:spcAft>
              <a:buNone/>
            </a:pPr>
            <a:r>
              <a:rPr lang="en-US" dirty="0">
                <a:hlinkClick r:id="rId5"/>
              </a:rPr>
              <a:t>https://www.intel.com/content/www/us/en/products/details/fpga/nios-processor/ii.html</a:t>
            </a:r>
            <a:endParaRPr lang="en-US" dirty="0"/>
          </a:p>
          <a:p>
            <a:pPr marL="0" lvl="0" indent="0" algn="l" rtl="0">
              <a:spcBef>
                <a:spcPts val="0"/>
              </a:spcBef>
              <a:spcAft>
                <a:spcPts val="0"/>
              </a:spcAft>
              <a:buNone/>
            </a:pPr>
            <a:r>
              <a:rPr lang="en-US" dirty="0">
                <a:hlinkClick r:id="rId6"/>
              </a:rPr>
              <a:t>https://www.youtube.com/watch?v=lG2I56NKLQk&amp;ab_channel=IntelFPGA</a:t>
            </a:r>
            <a:endParaRPr lang="en-US" dirty="0"/>
          </a:p>
          <a:p>
            <a:pPr marL="0" lvl="0" indent="0" algn="l" rtl="0">
              <a:spcBef>
                <a:spcPts val="0"/>
              </a:spcBef>
              <a:spcAft>
                <a:spcPts val="0"/>
              </a:spcAft>
              <a:buNone/>
            </a:pPr>
            <a:r>
              <a:rPr lang="en-US" dirty="0"/>
              <a:t>https://cpulator.01xz.net/doc/#implementation</a:t>
            </a:r>
          </a:p>
        </p:txBody>
      </p:sp>
    </p:spTree>
    <p:extLst>
      <p:ext uri="{BB962C8B-B14F-4D97-AF65-F5344CB8AC3E}">
        <p14:creationId xmlns:p14="http://schemas.microsoft.com/office/powerpoint/2010/main" val="1624125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7621896"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What is the advantage of an FPGA?</a:t>
            </a:r>
          </a:p>
        </p:txBody>
      </p:sp>
      <p:sp>
        <p:nvSpPr>
          <p:cNvPr id="191" name="Google Shape;191;p26"/>
          <p:cNvSpPr txBox="1">
            <a:spLocks noGrp="1"/>
          </p:cNvSpPr>
          <p:nvPr>
            <p:ph type="subTitle" idx="1"/>
          </p:nvPr>
        </p:nvSpPr>
        <p:spPr>
          <a:xfrm>
            <a:off x="655146" y="1293079"/>
            <a:ext cx="5414613" cy="3586422"/>
          </a:xfrm>
          <a:prstGeom prst="rect">
            <a:avLst/>
          </a:prstGeom>
        </p:spPr>
        <p:txBody>
          <a:bodyPr spcFirstLastPara="1" wrap="square" lIns="91425" tIns="91425" rIns="91425" bIns="91425" anchor="t" anchorCtr="0">
            <a:noAutofit/>
          </a:bodyPr>
          <a:lstStyle/>
          <a:p>
            <a:pPr marL="171450" indent="-171450"/>
            <a:r>
              <a:rPr lang="en-US" i="0" dirty="0">
                <a:solidFill>
                  <a:schemeClr val="tx1"/>
                </a:solidFill>
                <a:effectLst/>
                <a:latin typeface="Barlow" panose="00000500000000000000" pitchFamily="2" charset="0"/>
              </a:rPr>
              <a:t>Some FPGAs can have other peripherals like analog to digital converters or analog outputs cells which are often grouped into </a:t>
            </a:r>
            <a:r>
              <a:rPr lang="en-US" b="1" i="0" u="sng" dirty="0">
                <a:solidFill>
                  <a:schemeClr val="tx1"/>
                </a:solidFill>
                <a:effectLst/>
                <a:latin typeface="Barlow" panose="00000500000000000000" pitchFamily="2" charset="0"/>
              </a:rPr>
              <a:t>programmable logic blocks </a:t>
            </a:r>
            <a:r>
              <a:rPr lang="en-US" i="0" dirty="0">
                <a:solidFill>
                  <a:schemeClr val="tx1"/>
                </a:solidFill>
                <a:effectLst/>
                <a:latin typeface="Barlow" panose="00000500000000000000" pitchFamily="2" charset="0"/>
              </a:rPr>
              <a:t>and this reconfigurable group of interconnected hardware is often referred to as the FPGA fabric.</a:t>
            </a:r>
          </a:p>
          <a:p>
            <a:pPr marL="0" indent="0">
              <a:buNone/>
            </a:pPr>
            <a:endParaRPr lang="en-US" dirty="0">
              <a:solidFill>
                <a:schemeClr val="tx1"/>
              </a:solidFill>
              <a:latin typeface="Barlow" panose="00000500000000000000" pitchFamily="2" charset="0"/>
            </a:endParaRPr>
          </a:p>
          <a:p>
            <a:pPr marL="171450" indent="-171450"/>
            <a:r>
              <a:rPr lang="en-US" i="0" dirty="0">
                <a:solidFill>
                  <a:schemeClr val="tx1"/>
                </a:solidFill>
                <a:effectLst/>
                <a:latin typeface="Barlow" panose="00000500000000000000" pitchFamily="2" charset="0"/>
              </a:rPr>
              <a:t>Logic blocks can be configured to perform complex combinational functions, or act as simple logic gates like AND </a:t>
            </a:r>
            <a:r>
              <a:rPr lang="en-US" i="0" dirty="0" err="1">
                <a:solidFill>
                  <a:schemeClr val="tx1"/>
                </a:solidFill>
                <a:effectLst/>
                <a:latin typeface="Barlow" panose="00000500000000000000" pitchFamily="2" charset="0"/>
              </a:rPr>
              <a:t>and</a:t>
            </a:r>
            <a:r>
              <a:rPr lang="en-US" i="0" dirty="0">
                <a:solidFill>
                  <a:schemeClr val="tx1"/>
                </a:solidFill>
                <a:effectLst/>
                <a:latin typeface="Barlow" panose="00000500000000000000" pitchFamily="2" charset="0"/>
              </a:rPr>
              <a:t> XOR. </a:t>
            </a:r>
          </a:p>
          <a:p>
            <a:pPr marL="0" indent="0">
              <a:buNone/>
            </a:pPr>
            <a:endParaRPr lang="en-US" dirty="0">
              <a:solidFill>
                <a:schemeClr val="tx1"/>
              </a:solidFill>
              <a:latin typeface="Barlow" panose="00000500000000000000" pitchFamily="2" charset="0"/>
            </a:endParaRPr>
          </a:p>
          <a:p>
            <a:pPr marL="171450" indent="-171450"/>
            <a:r>
              <a:rPr lang="en-US" i="0" dirty="0">
                <a:solidFill>
                  <a:schemeClr val="tx1"/>
                </a:solidFill>
                <a:effectLst/>
                <a:latin typeface="Barlow" panose="00000500000000000000" pitchFamily="2" charset="0"/>
              </a:rPr>
              <a:t>Many FPGAs can be reprogrammed to implement different logic functions, allowing flexible reconfigurable computing as performed in computer software.</a:t>
            </a:r>
          </a:p>
          <a:p>
            <a:pPr marL="171450" indent="-171450"/>
            <a:endParaRPr lang="en-US" i="0" dirty="0">
              <a:solidFill>
                <a:schemeClr val="tx1"/>
              </a:solidFill>
              <a:effectLst/>
              <a:latin typeface="Barlow" panose="00000500000000000000" pitchFamily="2" charset="0"/>
            </a:endParaRPr>
          </a:p>
          <a:p>
            <a:pPr marL="171450" indent="-171450"/>
            <a:r>
              <a:rPr lang="en-US" i="0" dirty="0">
                <a:solidFill>
                  <a:schemeClr val="tx1"/>
                </a:solidFill>
                <a:effectLst/>
                <a:latin typeface="Barlow" panose="00000500000000000000" pitchFamily="2" charset="0"/>
              </a:rPr>
              <a:t>FPGAs have a remarkable role in embedded system development due to their capability to start system software development simultaneously with hardware, enable system performance simulations at a very early phase of the development before final freezing of the system architecture.</a:t>
            </a:r>
            <a:endParaRPr lang="en-US" dirty="0"/>
          </a:p>
        </p:txBody>
      </p:sp>
      <p:sp>
        <p:nvSpPr>
          <p:cNvPr id="6" name="Arrow: Down 5">
            <a:extLst>
              <a:ext uri="{FF2B5EF4-FFF2-40B4-BE49-F238E27FC236}">
                <a16:creationId xmlns:a16="http://schemas.microsoft.com/office/drawing/2014/main" id="{0FCBD0BB-DD80-4283-A8D3-2C059C318775}"/>
              </a:ext>
            </a:extLst>
          </p:cNvPr>
          <p:cNvSpPr/>
          <p:nvPr/>
        </p:nvSpPr>
        <p:spPr>
          <a:xfrm>
            <a:off x="7511488" y="2781896"/>
            <a:ext cx="148856" cy="41743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2101BFF8-7F49-46FE-8871-9BB95E486477}"/>
              </a:ext>
            </a:extLst>
          </p:cNvPr>
          <p:cNvPicPr>
            <a:picLocks noChangeAspect="1"/>
          </p:cNvPicPr>
          <p:nvPr/>
        </p:nvPicPr>
        <p:blipFill>
          <a:blip r:embed="rId3"/>
          <a:stretch>
            <a:fillRect/>
          </a:stretch>
        </p:blipFill>
        <p:spPr>
          <a:xfrm>
            <a:off x="6069759" y="1122905"/>
            <a:ext cx="2934586" cy="1565112"/>
          </a:xfrm>
          <a:prstGeom prst="rect">
            <a:avLst/>
          </a:prstGeom>
        </p:spPr>
      </p:pic>
      <p:pic>
        <p:nvPicPr>
          <p:cNvPr id="9" name="Picture 2">
            <a:extLst>
              <a:ext uri="{FF2B5EF4-FFF2-40B4-BE49-F238E27FC236}">
                <a16:creationId xmlns:a16="http://schemas.microsoft.com/office/drawing/2014/main" id="{79A32E90-F480-4699-8767-272D55676A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69759" y="3290343"/>
            <a:ext cx="2965051" cy="1853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6059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What is a Softcore Processor?</a:t>
            </a:r>
          </a:p>
        </p:txBody>
      </p:sp>
      <p:sp>
        <p:nvSpPr>
          <p:cNvPr id="191" name="Google Shape;191;p26"/>
          <p:cNvSpPr txBox="1">
            <a:spLocks noGrp="1"/>
          </p:cNvSpPr>
          <p:nvPr>
            <p:ph type="subTitle" idx="1"/>
          </p:nvPr>
        </p:nvSpPr>
        <p:spPr>
          <a:xfrm>
            <a:off x="713224" y="1371703"/>
            <a:ext cx="5081519" cy="3689395"/>
          </a:xfrm>
          <a:prstGeom prst="rect">
            <a:avLst/>
          </a:prstGeom>
        </p:spPr>
        <p:txBody>
          <a:bodyPr spcFirstLastPara="1" wrap="square" lIns="91425" tIns="91425" rIns="91425" bIns="91425" anchor="t" anchorCtr="0">
            <a:noAutofit/>
          </a:bodyPr>
          <a:lstStyle/>
          <a:p>
            <a:pPr marL="171450" indent="-171450"/>
            <a:r>
              <a:rPr lang="en-US" i="0" dirty="0">
                <a:solidFill>
                  <a:schemeClr val="tx1"/>
                </a:solidFill>
                <a:effectLst/>
                <a:latin typeface="Barlow" panose="00000500000000000000" pitchFamily="2" charset="0"/>
              </a:rPr>
              <a:t>Unlike a purpose-built microcontroller/processor which has static peripherals, in an FPGA you can use these logic blocks to make your own processor. This is known as a </a:t>
            </a:r>
            <a:r>
              <a:rPr lang="en-US" b="1" i="0" u="sng" dirty="0">
                <a:solidFill>
                  <a:schemeClr val="tx1"/>
                </a:solidFill>
                <a:effectLst/>
                <a:latin typeface="Barlow" panose="00000500000000000000" pitchFamily="2" charset="0"/>
              </a:rPr>
              <a:t>softcore processor, </a:t>
            </a:r>
            <a:r>
              <a:rPr lang="en-US" i="0" dirty="0">
                <a:solidFill>
                  <a:schemeClr val="tx1"/>
                </a:solidFill>
                <a:effectLst/>
                <a:latin typeface="Barlow" panose="00000500000000000000" pitchFamily="2" charset="0"/>
              </a:rPr>
              <a:t>and it allows you to run code like you would on a microcontroller or microprocessor.</a:t>
            </a:r>
          </a:p>
          <a:p>
            <a:pPr marL="171450" indent="-171450"/>
            <a:endParaRPr lang="en-US" i="0" dirty="0">
              <a:solidFill>
                <a:schemeClr val="tx1"/>
              </a:solidFill>
              <a:effectLst/>
              <a:latin typeface="Barlow" panose="00000500000000000000" pitchFamily="2" charset="0"/>
            </a:endParaRPr>
          </a:p>
          <a:p>
            <a:pPr marL="171450" indent="-171450"/>
            <a:endParaRPr lang="en-US" i="0" dirty="0">
              <a:solidFill>
                <a:schemeClr val="tx1"/>
              </a:solidFill>
              <a:effectLst/>
              <a:latin typeface="Barlow" panose="00000500000000000000" pitchFamily="2" charset="0"/>
            </a:endParaRPr>
          </a:p>
          <a:p>
            <a:pPr marL="171450" indent="-171450"/>
            <a:r>
              <a:rPr lang="en-US" dirty="0"/>
              <a:t>Soft CPUs are microprocessors whose architecture and behavior are fully described using a subset of a hardware description language (HDL). </a:t>
            </a:r>
            <a:r>
              <a:rPr lang="en-US" dirty="0">
                <a:solidFill>
                  <a:schemeClr val="tx1"/>
                </a:solidFill>
                <a:latin typeface="Barlow" panose="00000500000000000000" pitchFamily="2" charset="0"/>
              </a:rPr>
              <a:t>If </a:t>
            </a:r>
            <a:r>
              <a:rPr lang="en-US" dirty="0"/>
              <a:t>you have the space, you might even be able to implement more than one processor on the FPGA.</a:t>
            </a:r>
          </a:p>
          <a:p>
            <a:pPr marL="171450" indent="-171450"/>
            <a:endParaRPr lang="en-US" dirty="0"/>
          </a:p>
          <a:p>
            <a:pPr marL="171450" indent="-171450"/>
            <a:endParaRPr lang="en-US" dirty="0"/>
          </a:p>
          <a:p>
            <a:pPr marL="171450" indent="-171450"/>
            <a:r>
              <a:rPr lang="en-US" dirty="0"/>
              <a:t>In contrast, you may or may not have access to some of the peripherals you find on a microcontroller like those analog to digital converters.</a:t>
            </a:r>
          </a:p>
          <a:p>
            <a:pPr marL="171450" indent="-171450"/>
            <a:endParaRPr lang="en-US" dirty="0"/>
          </a:p>
          <a:p>
            <a:pPr marL="171450" indent="-171450"/>
            <a:endParaRPr lang="en-US" dirty="0"/>
          </a:p>
          <a:p>
            <a:pPr marL="171450" indent="-171450"/>
            <a:r>
              <a:rPr lang="en-US" dirty="0"/>
              <a:t>Soft processors can be synthesized for any application-specific integrated circuit (ASIC) or field programmable gate array (FPGA) technology.</a:t>
            </a:r>
          </a:p>
          <a:p>
            <a:pPr marL="171450" indent="-171450"/>
            <a:endParaRPr lang="en-US" dirty="0"/>
          </a:p>
        </p:txBody>
      </p:sp>
      <p:pic>
        <p:nvPicPr>
          <p:cNvPr id="2050" name="Picture 2" descr="ZPU - The open source soft processor | Open ImpulseOpen Impulse">
            <a:extLst>
              <a:ext uri="{FF2B5EF4-FFF2-40B4-BE49-F238E27FC236}">
                <a16:creationId xmlns:a16="http://schemas.microsoft.com/office/drawing/2014/main" id="{A02C9FC1-124B-4B12-B7F9-DD70C2A9D9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5453" y="1450066"/>
            <a:ext cx="2948425" cy="2243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2453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Examples of Soft CPUs</a:t>
            </a:r>
          </a:p>
        </p:txBody>
      </p:sp>
      <p:sp>
        <p:nvSpPr>
          <p:cNvPr id="191" name="Google Shape;191;p26"/>
          <p:cNvSpPr txBox="1">
            <a:spLocks noGrp="1"/>
          </p:cNvSpPr>
          <p:nvPr>
            <p:ph type="subTitle" idx="1"/>
          </p:nvPr>
        </p:nvSpPr>
        <p:spPr>
          <a:xfrm>
            <a:off x="781914" y="1186328"/>
            <a:ext cx="7580171" cy="3771797"/>
          </a:xfrm>
          <a:prstGeom prst="rect">
            <a:avLst/>
          </a:prstGeom>
        </p:spPr>
        <p:txBody>
          <a:bodyPr spcFirstLastPara="1" wrap="square" lIns="91425" tIns="91425" rIns="91425" bIns="91425" anchor="t" anchorCtr="0">
            <a:noAutofit/>
          </a:bodyPr>
          <a:lstStyle/>
          <a:p>
            <a:pPr marL="0" indent="0">
              <a:buNone/>
            </a:pPr>
            <a:endParaRPr lang="en-US" dirty="0">
              <a:solidFill>
                <a:schemeClr val="tx1"/>
              </a:solidFill>
              <a:latin typeface="Barlow" panose="00000500000000000000" pitchFamily="2" charset="0"/>
            </a:endParaRPr>
          </a:p>
          <a:p>
            <a:pPr marL="0" indent="0">
              <a:buNone/>
            </a:pPr>
            <a:r>
              <a:rPr lang="en-US" dirty="0" err="1"/>
              <a:t>Nios</a:t>
            </a:r>
            <a:r>
              <a:rPr lang="en-US" dirty="0"/>
              <a:t> II, </a:t>
            </a:r>
            <a:r>
              <a:rPr lang="en-US" dirty="0" err="1"/>
              <a:t>MicroBlaze</a:t>
            </a:r>
            <a:r>
              <a:rPr lang="en-US" dirty="0"/>
              <a:t>, </a:t>
            </a:r>
            <a:r>
              <a:rPr lang="en-US" dirty="0" err="1"/>
              <a:t>PicoBlaze</a:t>
            </a:r>
            <a:r>
              <a:rPr lang="en-US" dirty="0"/>
              <a:t> and </a:t>
            </a:r>
            <a:r>
              <a:rPr lang="en-US" dirty="0" err="1"/>
              <a:t>Xtensa</a:t>
            </a:r>
            <a:r>
              <a:rPr lang="en-US" dirty="0"/>
              <a:t> are the leading soft-core processors provided by Altera, Xilinx and </a:t>
            </a:r>
            <a:r>
              <a:rPr lang="en-US" dirty="0" err="1"/>
              <a:t>Tensilica</a:t>
            </a:r>
            <a:r>
              <a:rPr lang="en-US" dirty="0"/>
              <a:t> respectively.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As shown in the table, LEON3 has the highest operating frequency for ASIC implementation but has the lowest for FPGA implementation. The </a:t>
            </a:r>
            <a:r>
              <a:rPr lang="en-US" dirty="0" err="1"/>
              <a:t>Nios</a:t>
            </a:r>
            <a:r>
              <a:rPr lang="en-US" dirty="0"/>
              <a:t> II and </a:t>
            </a:r>
            <a:r>
              <a:rPr lang="en-US" dirty="0" err="1"/>
              <a:t>Microblaze</a:t>
            </a:r>
            <a:r>
              <a:rPr lang="en-US" dirty="0"/>
              <a:t> soft-core processors have the highest operating frequency for FPGA implementation.</a:t>
            </a:r>
          </a:p>
        </p:txBody>
      </p:sp>
      <p:pic>
        <p:nvPicPr>
          <p:cNvPr id="3" name="Picture 2">
            <a:extLst>
              <a:ext uri="{FF2B5EF4-FFF2-40B4-BE49-F238E27FC236}">
                <a16:creationId xmlns:a16="http://schemas.microsoft.com/office/drawing/2014/main" id="{ADA7B1EB-B807-42D8-93C3-30480C600573}"/>
              </a:ext>
            </a:extLst>
          </p:cNvPr>
          <p:cNvPicPr>
            <a:picLocks noChangeAspect="1"/>
          </p:cNvPicPr>
          <p:nvPr/>
        </p:nvPicPr>
        <p:blipFill>
          <a:blip r:embed="rId3"/>
          <a:stretch>
            <a:fillRect/>
          </a:stretch>
        </p:blipFill>
        <p:spPr>
          <a:xfrm>
            <a:off x="901318" y="2050378"/>
            <a:ext cx="7341361" cy="2043696"/>
          </a:xfrm>
          <a:prstGeom prst="rect">
            <a:avLst/>
          </a:prstGeom>
        </p:spPr>
      </p:pic>
    </p:spTree>
    <p:extLst>
      <p:ext uri="{BB962C8B-B14F-4D97-AF65-F5344CB8AC3E}">
        <p14:creationId xmlns:p14="http://schemas.microsoft.com/office/powerpoint/2010/main" val="1986560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a:spLocks noGrp="1"/>
          </p:cNvSpPr>
          <p:nvPr>
            <p:ph type="ctrTitle"/>
          </p:nvPr>
        </p:nvSpPr>
        <p:spPr>
          <a:xfrm>
            <a:off x="3315151" y="1728750"/>
            <a:ext cx="5541770" cy="65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Nios</a:t>
            </a:r>
            <a:r>
              <a:rPr lang="en-US" dirty="0"/>
              <a:t> II Processor</a:t>
            </a:r>
          </a:p>
        </p:txBody>
      </p:sp>
      <p:sp>
        <p:nvSpPr>
          <p:cNvPr id="224" name="Google Shape;224;p29"/>
          <p:cNvSpPr txBox="1">
            <a:spLocks noGrp="1"/>
          </p:cNvSpPr>
          <p:nvPr>
            <p:ph type="title" idx="2"/>
          </p:nvPr>
        </p:nvSpPr>
        <p:spPr>
          <a:xfrm>
            <a:off x="36675" y="1456650"/>
            <a:ext cx="3147300" cy="2230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02</a:t>
            </a:r>
            <a:endParaRPr dirty="0"/>
          </a:p>
        </p:txBody>
      </p:sp>
      <p:sp>
        <p:nvSpPr>
          <p:cNvPr id="225" name="Google Shape;225;p29"/>
          <p:cNvSpPr txBox="1">
            <a:spLocks noGrp="1"/>
          </p:cNvSpPr>
          <p:nvPr>
            <p:ph type="subTitle" idx="1"/>
          </p:nvPr>
        </p:nvSpPr>
        <p:spPr>
          <a:xfrm>
            <a:off x="3315150" y="2361925"/>
            <a:ext cx="5541770" cy="3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World's Most Versatile Embedded Processor</a:t>
            </a:r>
          </a:p>
        </p:txBody>
      </p:sp>
      <p:sp>
        <p:nvSpPr>
          <p:cNvPr id="226" name="Google Shape;226;p29"/>
          <p:cNvSpPr/>
          <p:nvPr/>
        </p:nvSpPr>
        <p:spPr>
          <a:xfrm>
            <a:off x="3414576" y="3195075"/>
            <a:ext cx="5729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1898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err="1"/>
              <a:t>Nios</a:t>
            </a:r>
            <a:r>
              <a:rPr lang="en-US" dirty="0"/>
              <a:t> II Processor</a:t>
            </a:r>
          </a:p>
        </p:txBody>
      </p:sp>
      <p:sp>
        <p:nvSpPr>
          <p:cNvPr id="191" name="Google Shape;191;p26"/>
          <p:cNvSpPr txBox="1">
            <a:spLocks noGrp="1"/>
          </p:cNvSpPr>
          <p:nvPr>
            <p:ph type="subTitle" idx="1"/>
          </p:nvPr>
        </p:nvSpPr>
        <p:spPr>
          <a:xfrm>
            <a:off x="803947" y="1329981"/>
            <a:ext cx="4814900" cy="2483537"/>
          </a:xfrm>
          <a:prstGeom prst="rect">
            <a:avLst/>
          </a:prstGeom>
        </p:spPr>
        <p:txBody>
          <a:bodyPr spcFirstLastPara="1" wrap="square" lIns="91425" tIns="91425" rIns="91425" bIns="91425" anchor="t" anchorCtr="0">
            <a:noAutofit/>
          </a:bodyPr>
          <a:lstStyle/>
          <a:p>
            <a:pPr marL="171450" indent="-171450"/>
            <a:r>
              <a:rPr lang="en-US" i="0" dirty="0">
                <a:solidFill>
                  <a:schemeClr val="tx1"/>
                </a:solidFill>
                <a:effectLst/>
                <a:latin typeface="Barlow" panose="00000500000000000000" pitchFamily="2" charset="0"/>
              </a:rPr>
              <a:t>The</a:t>
            </a:r>
            <a:r>
              <a:rPr lang="en-US" b="1" i="0" dirty="0">
                <a:solidFill>
                  <a:schemeClr val="tx1"/>
                </a:solidFill>
                <a:effectLst/>
                <a:latin typeface="Barlow" panose="00000500000000000000" pitchFamily="2" charset="0"/>
              </a:rPr>
              <a:t> </a:t>
            </a:r>
            <a:r>
              <a:rPr lang="en-US" b="1" i="0" dirty="0" err="1">
                <a:solidFill>
                  <a:schemeClr val="tx1"/>
                </a:solidFill>
                <a:effectLst/>
                <a:latin typeface="Barlow" panose="00000500000000000000" pitchFamily="2" charset="0"/>
              </a:rPr>
              <a:t>Nios</a:t>
            </a:r>
            <a:r>
              <a:rPr lang="en-US" b="1" i="0" dirty="0">
                <a:solidFill>
                  <a:schemeClr val="tx1"/>
                </a:solidFill>
                <a:effectLst/>
                <a:latin typeface="Barlow" panose="00000500000000000000" pitchFamily="2" charset="0"/>
              </a:rPr>
              <a:t> II</a:t>
            </a:r>
            <a:r>
              <a:rPr lang="en-US" b="0" i="0" dirty="0">
                <a:solidFill>
                  <a:schemeClr val="tx1"/>
                </a:solidFill>
                <a:effectLst/>
                <a:latin typeface="Barlow" panose="00000500000000000000" pitchFamily="2" charset="0"/>
              </a:rPr>
              <a:t> </a:t>
            </a:r>
            <a:r>
              <a:rPr lang="en-US" dirty="0"/>
              <a:t>Soft-Core Processor is a general purpose</a:t>
            </a:r>
            <a:r>
              <a:rPr lang="en-US" b="0" i="0" dirty="0">
                <a:solidFill>
                  <a:schemeClr val="tx1"/>
                </a:solidFill>
                <a:effectLst/>
                <a:latin typeface="Barlow" panose="00000500000000000000" pitchFamily="2" charset="0"/>
              </a:rPr>
              <a:t> </a:t>
            </a:r>
            <a:r>
              <a:rPr lang="en-US" b="0" i="0" u="none" strike="noStrike" dirty="0">
                <a:solidFill>
                  <a:schemeClr val="tx1"/>
                </a:solidFill>
                <a:effectLst/>
                <a:latin typeface="Barlow" panose="00000500000000000000" pitchFamily="2" charset="0"/>
                <a:hlinkClick r:id="rId3" tooltip="32-bit">
                  <a:extLst>
                    <a:ext uri="{A12FA001-AC4F-418D-AE19-62706E023703}">
                      <ahyp:hlinkClr xmlns:ahyp="http://schemas.microsoft.com/office/drawing/2018/hyperlinkcolor" val="tx"/>
                    </a:ext>
                  </a:extLst>
                </a:hlinkClick>
              </a:rPr>
              <a:t>32-bit</a:t>
            </a:r>
            <a:r>
              <a:rPr lang="en-US" b="0" i="0" dirty="0">
                <a:solidFill>
                  <a:schemeClr val="tx1"/>
                </a:solidFill>
                <a:effectLst/>
                <a:latin typeface="Barlow" panose="00000500000000000000" pitchFamily="2" charset="0"/>
              </a:rPr>
              <a:t> </a:t>
            </a:r>
            <a:r>
              <a:rPr lang="en-US" dirty="0"/>
              <a:t> Reduced Instruction Set Computer (RISC) </a:t>
            </a:r>
            <a:r>
              <a:rPr lang="en-US" b="0" i="0" dirty="0">
                <a:solidFill>
                  <a:schemeClr val="tx1"/>
                </a:solidFill>
                <a:effectLst/>
                <a:latin typeface="Barlow" panose="00000500000000000000" pitchFamily="2" charset="0"/>
              </a:rPr>
              <a:t>embedded </a:t>
            </a:r>
            <a:r>
              <a:rPr lang="en-US" dirty="0"/>
              <a:t>processor core that features a Harvard memory architecture.</a:t>
            </a:r>
          </a:p>
          <a:p>
            <a:pPr marL="171450" indent="-171450"/>
            <a:endParaRPr lang="en-US" dirty="0"/>
          </a:p>
          <a:p>
            <a:pPr marL="171450" indent="-171450"/>
            <a:endParaRPr lang="en-US" b="0" i="0" dirty="0">
              <a:solidFill>
                <a:schemeClr val="tx1"/>
              </a:solidFill>
              <a:effectLst/>
              <a:latin typeface="Barlow" panose="00000500000000000000" pitchFamily="2" charset="0"/>
            </a:endParaRPr>
          </a:p>
          <a:p>
            <a:pPr marL="171450" indent="-171450"/>
            <a:r>
              <a:rPr lang="en-US" b="0" i="0" dirty="0">
                <a:solidFill>
                  <a:schemeClr val="tx1"/>
                </a:solidFill>
                <a:effectLst/>
                <a:latin typeface="Barlow" panose="00000500000000000000" pitchFamily="2" charset="0"/>
              </a:rPr>
              <a:t>It is a successor to Altera's first configurable 16-bit embedded processor </a:t>
            </a:r>
            <a:r>
              <a:rPr lang="en-US" b="0" i="0" dirty="0" err="1">
                <a:solidFill>
                  <a:schemeClr val="tx1"/>
                </a:solidFill>
                <a:effectLst/>
                <a:latin typeface="Barlow" panose="00000500000000000000" pitchFamily="2" charset="0"/>
              </a:rPr>
              <a:t>Nios</a:t>
            </a:r>
            <a:r>
              <a:rPr lang="en-US" b="0" i="0" dirty="0">
                <a:solidFill>
                  <a:schemeClr val="tx1"/>
                </a:solidFill>
                <a:effectLst/>
                <a:latin typeface="Barlow" panose="00000500000000000000" pitchFamily="2" charset="0"/>
              </a:rPr>
              <a:t>, introduced in 2000.</a:t>
            </a:r>
          </a:p>
          <a:p>
            <a:pPr marL="171450" indent="-171450"/>
            <a:endParaRPr lang="en-US" dirty="0">
              <a:solidFill>
                <a:schemeClr val="tx1"/>
              </a:solidFill>
              <a:latin typeface="Barlow" panose="00000500000000000000" pitchFamily="2" charset="0"/>
            </a:endParaRPr>
          </a:p>
          <a:p>
            <a:pPr marL="171450" indent="-171450"/>
            <a:endParaRPr lang="en-US" dirty="0">
              <a:solidFill>
                <a:schemeClr val="tx1"/>
              </a:solidFill>
              <a:latin typeface="Barlow" panose="00000500000000000000" pitchFamily="2" charset="0"/>
            </a:endParaRPr>
          </a:p>
          <a:p>
            <a:pPr marL="171450" indent="-171450"/>
            <a:r>
              <a:rPr lang="en-US" dirty="0">
                <a:solidFill>
                  <a:schemeClr val="tx1"/>
                </a:solidFill>
                <a:latin typeface="Barlow" panose="00000500000000000000" pitchFamily="2" charset="0"/>
              </a:rPr>
              <a:t>It </a:t>
            </a:r>
            <a:r>
              <a:rPr lang="en-US" dirty="0"/>
              <a:t>features major improvements focused on the reduction of logic element (LE) consumption on an FPGA and improved performance, </a:t>
            </a:r>
            <a:r>
              <a:rPr lang="en-US" b="0" i="0" dirty="0">
                <a:solidFill>
                  <a:schemeClr val="tx1"/>
                </a:solidFill>
                <a:effectLst/>
                <a:latin typeface="Barlow" panose="00000500000000000000" pitchFamily="2" charset="0"/>
              </a:rPr>
              <a:t>making it more suitable for a wider range of embedded computing applications, from </a:t>
            </a:r>
            <a:r>
              <a:rPr lang="en-US" b="0" i="0" u="none" strike="noStrike" dirty="0">
                <a:solidFill>
                  <a:schemeClr val="tx1"/>
                </a:solidFill>
                <a:effectLst/>
                <a:latin typeface="Barlow" panose="00000500000000000000" pitchFamily="2" charset="0"/>
                <a:hlinkClick r:id="rId4" tooltip="Digital signal processing">
                  <a:extLst>
                    <a:ext uri="{A12FA001-AC4F-418D-AE19-62706E023703}">
                      <ahyp:hlinkClr xmlns:ahyp="http://schemas.microsoft.com/office/drawing/2018/hyperlinkcolor" val="tx"/>
                    </a:ext>
                  </a:extLst>
                </a:hlinkClick>
              </a:rPr>
              <a:t>digital signal processing</a:t>
            </a:r>
            <a:r>
              <a:rPr lang="en-US" b="0" i="0" dirty="0">
                <a:solidFill>
                  <a:schemeClr val="tx1"/>
                </a:solidFill>
                <a:effectLst/>
                <a:latin typeface="Barlow" panose="00000500000000000000" pitchFamily="2" charset="0"/>
              </a:rPr>
              <a:t> (DSP) to system-control.</a:t>
            </a:r>
          </a:p>
        </p:txBody>
      </p:sp>
      <p:pic>
        <p:nvPicPr>
          <p:cNvPr id="1026" name="Picture 2" descr="Nios II Processor: The World's Mpst Versatile Embedded Processor">
            <a:extLst>
              <a:ext uri="{FF2B5EF4-FFF2-40B4-BE49-F238E27FC236}">
                <a16:creationId xmlns:a16="http://schemas.microsoft.com/office/drawing/2014/main" id="{F6395ED3-FB3F-4F48-A430-21BF7E11608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32604" y="1142062"/>
            <a:ext cx="3057525" cy="28384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45"/>
          <p:cNvSpPr txBox="1">
            <a:spLocks noGrp="1"/>
          </p:cNvSpPr>
          <p:nvPr>
            <p:ph type="title"/>
          </p:nvPr>
        </p:nvSpPr>
        <p:spPr>
          <a:xfrm>
            <a:off x="606510" y="539500"/>
            <a:ext cx="7697517" cy="329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err="1"/>
              <a:t>Nios</a:t>
            </a:r>
            <a:r>
              <a:rPr lang="en-US" dirty="0"/>
              <a:t> II Processor Features</a:t>
            </a:r>
          </a:p>
        </p:txBody>
      </p:sp>
      <p:sp>
        <p:nvSpPr>
          <p:cNvPr id="597" name="Google Shape;597;p45"/>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5"/>
          <p:cNvSpPr txBox="1">
            <a:spLocks noGrp="1"/>
          </p:cNvSpPr>
          <p:nvPr>
            <p:ph type="subTitle" idx="1"/>
          </p:nvPr>
        </p:nvSpPr>
        <p:spPr>
          <a:xfrm>
            <a:off x="1486925" y="1362606"/>
            <a:ext cx="2697300" cy="475500"/>
          </a:xfrm>
          <a:prstGeom prst="rect">
            <a:avLst/>
          </a:prstGeom>
        </p:spPr>
        <p:txBody>
          <a:bodyPr spcFirstLastPara="1" wrap="square" lIns="91425" tIns="91425" rIns="91425" bIns="91425" anchor="t" anchorCtr="0">
            <a:noAutofit/>
          </a:bodyPr>
          <a:lstStyle/>
          <a:p>
            <a:r>
              <a:rPr lang="en-US" dirty="0">
                <a:effectLst/>
                <a:latin typeface="Barlow" panose="00000500000000000000" pitchFamily="2" charset="0"/>
              </a:rPr>
              <a:t>Multiply and barrel shifter.</a:t>
            </a:r>
          </a:p>
        </p:txBody>
      </p:sp>
      <p:sp>
        <p:nvSpPr>
          <p:cNvPr id="599" name="Google Shape;599;p45"/>
          <p:cNvSpPr txBox="1">
            <a:spLocks noGrp="1"/>
          </p:cNvSpPr>
          <p:nvPr>
            <p:ph type="subTitle" idx="2"/>
          </p:nvPr>
        </p:nvSpPr>
        <p:spPr>
          <a:xfrm>
            <a:off x="1486926" y="1140506"/>
            <a:ext cx="2949300" cy="32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Single-Cycle Hardware</a:t>
            </a:r>
          </a:p>
        </p:txBody>
      </p:sp>
      <p:sp>
        <p:nvSpPr>
          <p:cNvPr id="600" name="Google Shape;600;p45"/>
          <p:cNvSpPr/>
          <p:nvPr/>
        </p:nvSpPr>
        <p:spPr>
          <a:xfrm>
            <a:off x="713223" y="1140504"/>
            <a:ext cx="697500" cy="697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5"/>
          <p:cNvSpPr/>
          <p:nvPr/>
        </p:nvSpPr>
        <p:spPr>
          <a:xfrm>
            <a:off x="713223" y="3405364"/>
            <a:ext cx="697500" cy="697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45"/>
          <p:cNvGrpSpPr/>
          <p:nvPr/>
        </p:nvGrpSpPr>
        <p:grpSpPr>
          <a:xfrm>
            <a:off x="852323" y="1227243"/>
            <a:ext cx="421276" cy="526583"/>
            <a:chOff x="1635925" y="2610350"/>
            <a:chExt cx="362950" cy="451925"/>
          </a:xfrm>
        </p:grpSpPr>
        <p:sp>
          <p:nvSpPr>
            <p:cNvPr id="603" name="Google Shape;603;p45"/>
            <p:cNvSpPr/>
            <p:nvPr/>
          </p:nvSpPr>
          <p:spPr>
            <a:xfrm>
              <a:off x="1684100" y="2658875"/>
              <a:ext cx="266375" cy="403400"/>
            </a:xfrm>
            <a:custGeom>
              <a:avLst/>
              <a:gdLst/>
              <a:ahLst/>
              <a:cxnLst/>
              <a:rect l="l" t="t" r="r" b="b"/>
              <a:pathLst>
                <a:path w="10655" h="16136" extrusionOk="0">
                  <a:moveTo>
                    <a:pt x="7186" y="12487"/>
                  </a:moveTo>
                  <a:lnTo>
                    <a:pt x="7186" y="12968"/>
                  </a:lnTo>
                  <a:lnTo>
                    <a:pt x="3478" y="12968"/>
                  </a:lnTo>
                  <a:lnTo>
                    <a:pt x="3478" y="12487"/>
                  </a:lnTo>
                  <a:close/>
                  <a:moveTo>
                    <a:pt x="7186" y="13498"/>
                  </a:moveTo>
                  <a:lnTo>
                    <a:pt x="7186" y="13753"/>
                  </a:lnTo>
                  <a:cubicBezTo>
                    <a:pt x="7186" y="13843"/>
                    <a:pt x="7177" y="13938"/>
                    <a:pt x="7161" y="14028"/>
                  </a:cubicBezTo>
                  <a:lnTo>
                    <a:pt x="5405" y="14028"/>
                  </a:lnTo>
                  <a:cubicBezTo>
                    <a:pt x="5260" y="14028"/>
                    <a:pt x="5140" y="14144"/>
                    <a:pt x="5140" y="14294"/>
                  </a:cubicBezTo>
                  <a:cubicBezTo>
                    <a:pt x="5140" y="14439"/>
                    <a:pt x="5260" y="14559"/>
                    <a:pt x="5405" y="14559"/>
                  </a:cubicBezTo>
                  <a:lnTo>
                    <a:pt x="7001" y="14559"/>
                  </a:lnTo>
                  <a:cubicBezTo>
                    <a:pt x="6701" y="15174"/>
                    <a:pt x="6066" y="15605"/>
                    <a:pt x="5329" y="15605"/>
                  </a:cubicBezTo>
                  <a:cubicBezTo>
                    <a:pt x="4599" y="15605"/>
                    <a:pt x="3964" y="15174"/>
                    <a:pt x="3663" y="14559"/>
                  </a:cubicBezTo>
                  <a:lnTo>
                    <a:pt x="4248" y="14559"/>
                  </a:lnTo>
                  <a:cubicBezTo>
                    <a:pt x="4398" y="14559"/>
                    <a:pt x="4514" y="14439"/>
                    <a:pt x="4514" y="14294"/>
                  </a:cubicBezTo>
                  <a:cubicBezTo>
                    <a:pt x="4514" y="14144"/>
                    <a:pt x="4398" y="14028"/>
                    <a:pt x="4248" y="14028"/>
                  </a:cubicBezTo>
                  <a:lnTo>
                    <a:pt x="3498" y="14028"/>
                  </a:lnTo>
                  <a:cubicBezTo>
                    <a:pt x="3483" y="13938"/>
                    <a:pt x="3478" y="13843"/>
                    <a:pt x="3478" y="13753"/>
                  </a:cubicBezTo>
                  <a:lnTo>
                    <a:pt x="3478" y="13498"/>
                  </a:lnTo>
                  <a:close/>
                  <a:moveTo>
                    <a:pt x="5331" y="1"/>
                  </a:moveTo>
                  <a:cubicBezTo>
                    <a:pt x="3395" y="1"/>
                    <a:pt x="1615" y="1052"/>
                    <a:pt x="670" y="2764"/>
                  </a:cubicBezTo>
                  <a:cubicBezTo>
                    <a:pt x="601" y="2889"/>
                    <a:pt x="645" y="3048"/>
                    <a:pt x="776" y="3119"/>
                  </a:cubicBezTo>
                  <a:cubicBezTo>
                    <a:pt x="816" y="3143"/>
                    <a:pt x="860" y="3154"/>
                    <a:pt x="903" y="3154"/>
                  </a:cubicBezTo>
                  <a:cubicBezTo>
                    <a:pt x="994" y="3154"/>
                    <a:pt x="1083" y="3104"/>
                    <a:pt x="1130" y="3018"/>
                  </a:cubicBezTo>
                  <a:cubicBezTo>
                    <a:pt x="1980" y="1483"/>
                    <a:pt x="3587" y="532"/>
                    <a:pt x="5326" y="532"/>
                  </a:cubicBezTo>
                  <a:cubicBezTo>
                    <a:pt x="5349" y="532"/>
                    <a:pt x="5371" y="532"/>
                    <a:pt x="5394" y="532"/>
                  </a:cubicBezTo>
                  <a:cubicBezTo>
                    <a:pt x="8002" y="562"/>
                    <a:pt x="10124" y="2713"/>
                    <a:pt x="10124" y="5321"/>
                  </a:cubicBezTo>
                  <a:cubicBezTo>
                    <a:pt x="10124" y="6752"/>
                    <a:pt x="9493" y="8093"/>
                    <a:pt x="8392" y="9009"/>
                  </a:cubicBezTo>
                  <a:cubicBezTo>
                    <a:pt x="8332" y="9060"/>
                    <a:pt x="8272" y="9114"/>
                    <a:pt x="8212" y="9169"/>
                  </a:cubicBezTo>
                  <a:cubicBezTo>
                    <a:pt x="7562" y="9795"/>
                    <a:pt x="7186" y="10665"/>
                    <a:pt x="7186" y="11557"/>
                  </a:cubicBezTo>
                  <a:lnTo>
                    <a:pt x="7186" y="11952"/>
                  </a:lnTo>
                  <a:lnTo>
                    <a:pt x="6265" y="11952"/>
                  </a:lnTo>
                  <a:lnTo>
                    <a:pt x="6265" y="10515"/>
                  </a:lnTo>
                  <a:cubicBezTo>
                    <a:pt x="6265" y="10370"/>
                    <a:pt x="6151" y="10250"/>
                    <a:pt x="6001" y="10250"/>
                  </a:cubicBezTo>
                  <a:cubicBezTo>
                    <a:pt x="5855" y="10250"/>
                    <a:pt x="5735" y="10370"/>
                    <a:pt x="5735" y="10515"/>
                  </a:cubicBezTo>
                  <a:lnTo>
                    <a:pt x="5735" y="11952"/>
                  </a:lnTo>
                  <a:lnTo>
                    <a:pt x="4874" y="11952"/>
                  </a:lnTo>
                  <a:lnTo>
                    <a:pt x="4874" y="8729"/>
                  </a:lnTo>
                  <a:lnTo>
                    <a:pt x="5735" y="8729"/>
                  </a:lnTo>
                  <a:lnTo>
                    <a:pt x="5735" y="9360"/>
                  </a:lnTo>
                  <a:cubicBezTo>
                    <a:pt x="5735" y="9504"/>
                    <a:pt x="5855" y="9624"/>
                    <a:pt x="6001" y="9624"/>
                  </a:cubicBezTo>
                  <a:cubicBezTo>
                    <a:pt x="6151" y="9624"/>
                    <a:pt x="6265" y="9504"/>
                    <a:pt x="6265" y="9360"/>
                  </a:cubicBezTo>
                  <a:lnTo>
                    <a:pt x="6265" y="8464"/>
                  </a:lnTo>
                  <a:cubicBezTo>
                    <a:pt x="6265" y="8314"/>
                    <a:pt x="6151" y="8198"/>
                    <a:pt x="6001" y="8198"/>
                  </a:cubicBezTo>
                  <a:lnTo>
                    <a:pt x="5595" y="8198"/>
                  </a:lnTo>
                  <a:lnTo>
                    <a:pt x="5595" y="7593"/>
                  </a:lnTo>
                  <a:cubicBezTo>
                    <a:pt x="6126" y="7577"/>
                    <a:pt x="6546" y="7147"/>
                    <a:pt x="6546" y="6617"/>
                  </a:cubicBezTo>
                  <a:lnTo>
                    <a:pt x="6546" y="6252"/>
                  </a:lnTo>
                  <a:cubicBezTo>
                    <a:pt x="6546" y="5912"/>
                    <a:pt x="6331" y="5611"/>
                    <a:pt x="6010" y="5506"/>
                  </a:cubicBezTo>
                  <a:lnTo>
                    <a:pt x="4819" y="5120"/>
                  </a:lnTo>
                  <a:cubicBezTo>
                    <a:pt x="4714" y="5085"/>
                    <a:pt x="4644" y="4990"/>
                    <a:pt x="4644" y="4880"/>
                  </a:cubicBezTo>
                  <a:lnTo>
                    <a:pt x="4644" y="4360"/>
                  </a:lnTo>
                  <a:cubicBezTo>
                    <a:pt x="4644" y="4159"/>
                    <a:pt x="4809" y="3995"/>
                    <a:pt x="5010" y="3995"/>
                  </a:cubicBezTo>
                  <a:lnTo>
                    <a:pt x="5655" y="3995"/>
                  </a:lnTo>
                  <a:cubicBezTo>
                    <a:pt x="5855" y="3995"/>
                    <a:pt x="6020" y="4159"/>
                    <a:pt x="6020" y="4360"/>
                  </a:cubicBezTo>
                  <a:cubicBezTo>
                    <a:pt x="6020" y="4505"/>
                    <a:pt x="6135" y="4625"/>
                    <a:pt x="6285" y="4625"/>
                  </a:cubicBezTo>
                  <a:cubicBezTo>
                    <a:pt x="6431" y="4625"/>
                    <a:pt x="6546" y="4505"/>
                    <a:pt x="6546" y="4360"/>
                  </a:cubicBezTo>
                  <a:cubicBezTo>
                    <a:pt x="6546" y="3865"/>
                    <a:pt x="6145" y="3464"/>
                    <a:pt x="5655" y="3464"/>
                  </a:cubicBezTo>
                  <a:lnTo>
                    <a:pt x="5595" y="3464"/>
                  </a:lnTo>
                  <a:lnTo>
                    <a:pt x="5595" y="2884"/>
                  </a:lnTo>
                  <a:cubicBezTo>
                    <a:pt x="5595" y="2738"/>
                    <a:pt x="5479" y="2618"/>
                    <a:pt x="5329" y="2618"/>
                  </a:cubicBezTo>
                  <a:cubicBezTo>
                    <a:pt x="5184" y="2618"/>
                    <a:pt x="5064" y="2738"/>
                    <a:pt x="5064" y="2884"/>
                  </a:cubicBezTo>
                  <a:lnTo>
                    <a:pt x="5064" y="3464"/>
                  </a:lnTo>
                  <a:lnTo>
                    <a:pt x="5010" y="3464"/>
                  </a:lnTo>
                  <a:cubicBezTo>
                    <a:pt x="4514" y="3464"/>
                    <a:pt x="4114" y="3865"/>
                    <a:pt x="4114" y="4360"/>
                  </a:cubicBezTo>
                  <a:lnTo>
                    <a:pt x="4114" y="4880"/>
                  </a:lnTo>
                  <a:cubicBezTo>
                    <a:pt x="4114" y="5221"/>
                    <a:pt x="4329" y="5521"/>
                    <a:pt x="4654" y="5626"/>
                  </a:cubicBezTo>
                  <a:lnTo>
                    <a:pt x="5845" y="6011"/>
                  </a:lnTo>
                  <a:cubicBezTo>
                    <a:pt x="5950" y="6046"/>
                    <a:pt x="6020" y="6141"/>
                    <a:pt x="6020" y="6252"/>
                  </a:cubicBezTo>
                  <a:lnTo>
                    <a:pt x="6020" y="6617"/>
                  </a:lnTo>
                  <a:cubicBezTo>
                    <a:pt x="6020" y="6862"/>
                    <a:pt x="5815" y="7067"/>
                    <a:pt x="5570" y="7067"/>
                  </a:cubicBezTo>
                  <a:lnTo>
                    <a:pt x="5094" y="7067"/>
                  </a:lnTo>
                  <a:cubicBezTo>
                    <a:pt x="4844" y="7067"/>
                    <a:pt x="4644" y="6862"/>
                    <a:pt x="4644" y="6617"/>
                  </a:cubicBezTo>
                  <a:cubicBezTo>
                    <a:pt x="4644" y="6466"/>
                    <a:pt x="4523" y="6351"/>
                    <a:pt x="4379" y="6351"/>
                  </a:cubicBezTo>
                  <a:cubicBezTo>
                    <a:pt x="4234" y="6351"/>
                    <a:pt x="4114" y="6466"/>
                    <a:pt x="4114" y="6617"/>
                  </a:cubicBezTo>
                  <a:cubicBezTo>
                    <a:pt x="4114" y="7147"/>
                    <a:pt x="4539" y="7577"/>
                    <a:pt x="5064" y="7593"/>
                  </a:cubicBezTo>
                  <a:lnTo>
                    <a:pt x="5064" y="8198"/>
                  </a:lnTo>
                  <a:lnTo>
                    <a:pt x="4609" y="8198"/>
                  </a:lnTo>
                  <a:cubicBezTo>
                    <a:pt x="4459" y="8198"/>
                    <a:pt x="4343" y="8314"/>
                    <a:pt x="4343" y="8464"/>
                  </a:cubicBezTo>
                  <a:lnTo>
                    <a:pt x="4343" y="11952"/>
                  </a:lnTo>
                  <a:lnTo>
                    <a:pt x="3478" y="11952"/>
                  </a:lnTo>
                  <a:lnTo>
                    <a:pt x="3478" y="11557"/>
                  </a:lnTo>
                  <a:cubicBezTo>
                    <a:pt x="3478" y="10575"/>
                    <a:pt x="3042" y="9649"/>
                    <a:pt x="2277" y="9019"/>
                  </a:cubicBezTo>
                  <a:cubicBezTo>
                    <a:pt x="1166" y="8093"/>
                    <a:pt x="530" y="6737"/>
                    <a:pt x="541" y="5295"/>
                  </a:cubicBezTo>
                  <a:cubicBezTo>
                    <a:pt x="541" y="4895"/>
                    <a:pt x="596" y="4496"/>
                    <a:pt x="696" y="4110"/>
                  </a:cubicBezTo>
                  <a:cubicBezTo>
                    <a:pt x="730" y="3969"/>
                    <a:pt x="645" y="3824"/>
                    <a:pt x="506" y="3785"/>
                  </a:cubicBezTo>
                  <a:cubicBezTo>
                    <a:pt x="485" y="3779"/>
                    <a:pt x="463" y="3777"/>
                    <a:pt x="442" y="3777"/>
                  </a:cubicBezTo>
                  <a:cubicBezTo>
                    <a:pt x="324" y="3777"/>
                    <a:pt x="215" y="3856"/>
                    <a:pt x="185" y="3974"/>
                  </a:cubicBezTo>
                  <a:cubicBezTo>
                    <a:pt x="70" y="4405"/>
                    <a:pt x="10" y="4845"/>
                    <a:pt x="10" y="5291"/>
                  </a:cubicBezTo>
                  <a:cubicBezTo>
                    <a:pt x="0" y="6898"/>
                    <a:pt x="705" y="8404"/>
                    <a:pt x="1941" y="9425"/>
                  </a:cubicBezTo>
                  <a:cubicBezTo>
                    <a:pt x="2582" y="9954"/>
                    <a:pt x="2948" y="10730"/>
                    <a:pt x="2948" y="11557"/>
                  </a:cubicBezTo>
                  <a:lnTo>
                    <a:pt x="2948" y="13753"/>
                  </a:lnTo>
                  <a:cubicBezTo>
                    <a:pt x="2948" y="13959"/>
                    <a:pt x="3028" y="14368"/>
                    <a:pt x="3033" y="14379"/>
                  </a:cubicBezTo>
                  <a:cubicBezTo>
                    <a:pt x="3308" y="15389"/>
                    <a:pt x="4234" y="16135"/>
                    <a:pt x="5329" y="16135"/>
                  </a:cubicBezTo>
                  <a:cubicBezTo>
                    <a:pt x="6426" y="16135"/>
                    <a:pt x="7352" y="15389"/>
                    <a:pt x="7632" y="14379"/>
                  </a:cubicBezTo>
                  <a:cubicBezTo>
                    <a:pt x="7632" y="14368"/>
                    <a:pt x="7712" y="13959"/>
                    <a:pt x="7712" y="13753"/>
                  </a:cubicBezTo>
                  <a:lnTo>
                    <a:pt x="7712" y="11557"/>
                  </a:lnTo>
                  <a:cubicBezTo>
                    <a:pt x="7712" y="10811"/>
                    <a:pt x="8032" y="10080"/>
                    <a:pt x="8583" y="9550"/>
                  </a:cubicBezTo>
                  <a:cubicBezTo>
                    <a:pt x="8632" y="9504"/>
                    <a:pt x="8683" y="9460"/>
                    <a:pt x="8733" y="9414"/>
                  </a:cubicBezTo>
                  <a:cubicBezTo>
                    <a:pt x="9953" y="8399"/>
                    <a:pt x="10655" y="6907"/>
                    <a:pt x="10655" y="5321"/>
                  </a:cubicBezTo>
                  <a:cubicBezTo>
                    <a:pt x="10655" y="3914"/>
                    <a:pt x="10108" y="2583"/>
                    <a:pt x="9117" y="1583"/>
                  </a:cubicBezTo>
                  <a:cubicBezTo>
                    <a:pt x="8127" y="581"/>
                    <a:pt x="6805" y="16"/>
                    <a:pt x="5400" y="1"/>
                  </a:cubicBezTo>
                  <a:cubicBezTo>
                    <a:pt x="5377" y="1"/>
                    <a:pt x="5354" y="1"/>
                    <a:pt x="5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5"/>
            <p:cNvSpPr/>
            <p:nvPr/>
          </p:nvSpPr>
          <p:spPr>
            <a:xfrm>
              <a:off x="1810675" y="2610350"/>
              <a:ext cx="13300" cy="36325"/>
            </a:xfrm>
            <a:custGeom>
              <a:avLst/>
              <a:gdLst/>
              <a:ahLst/>
              <a:cxnLst/>
              <a:rect l="l" t="t" r="r" b="b"/>
              <a:pathLst>
                <a:path w="532" h="1453" extrusionOk="0">
                  <a:moveTo>
                    <a:pt x="266" y="0"/>
                  </a:moveTo>
                  <a:cubicBezTo>
                    <a:pt x="121" y="0"/>
                    <a:pt x="1" y="120"/>
                    <a:pt x="1" y="265"/>
                  </a:cubicBezTo>
                  <a:lnTo>
                    <a:pt x="1" y="1187"/>
                  </a:lnTo>
                  <a:cubicBezTo>
                    <a:pt x="1" y="1337"/>
                    <a:pt x="121" y="1452"/>
                    <a:pt x="266" y="1452"/>
                  </a:cubicBezTo>
                  <a:cubicBezTo>
                    <a:pt x="416" y="1452"/>
                    <a:pt x="532" y="1337"/>
                    <a:pt x="532" y="1187"/>
                  </a:cubicBezTo>
                  <a:lnTo>
                    <a:pt x="532" y="265"/>
                  </a:lnTo>
                  <a:cubicBezTo>
                    <a:pt x="532" y="120"/>
                    <a:pt x="416" y="0"/>
                    <a:pt x="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5"/>
            <p:cNvSpPr/>
            <p:nvPr/>
          </p:nvSpPr>
          <p:spPr>
            <a:xfrm>
              <a:off x="1686475" y="2661550"/>
              <a:ext cx="30900" cy="29650"/>
            </a:xfrm>
            <a:custGeom>
              <a:avLst/>
              <a:gdLst/>
              <a:ahLst/>
              <a:cxnLst/>
              <a:rect l="l" t="t" r="r" b="b"/>
              <a:pathLst>
                <a:path w="1236" h="1186" extrusionOk="0">
                  <a:moveTo>
                    <a:pt x="291" y="1"/>
                  </a:moveTo>
                  <a:cubicBezTo>
                    <a:pt x="223" y="1"/>
                    <a:pt x="155" y="27"/>
                    <a:pt x="105" y="79"/>
                  </a:cubicBezTo>
                  <a:cubicBezTo>
                    <a:pt x="0" y="185"/>
                    <a:pt x="0" y="349"/>
                    <a:pt x="105" y="455"/>
                  </a:cubicBezTo>
                  <a:lnTo>
                    <a:pt x="756" y="1105"/>
                  </a:lnTo>
                  <a:cubicBezTo>
                    <a:pt x="806" y="1160"/>
                    <a:pt x="876" y="1185"/>
                    <a:pt x="941" y="1185"/>
                  </a:cubicBezTo>
                  <a:cubicBezTo>
                    <a:pt x="1011" y="1185"/>
                    <a:pt x="1081" y="1160"/>
                    <a:pt x="1131" y="1105"/>
                  </a:cubicBezTo>
                  <a:cubicBezTo>
                    <a:pt x="1236" y="1005"/>
                    <a:pt x="1236" y="835"/>
                    <a:pt x="1131" y="730"/>
                  </a:cubicBezTo>
                  <a:lnTo>
                    <a:pt x="481" y="79"/>
                  </a:lnTo>
                  <a:cubicBezTo>
                    <a:pt x="428" y="27"/>
                    <a:pt x="359" y="1"/>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5"/>
            <p:cNvSpPr/>
            <p:nvPr/>
          </p:nvSpPr>
          <p:spPr>
            <a:xfrm>
              <a:off x="1917425" y="2892500"/>
              <a:ext cx="30800" cy="29650"/>
            </a:xfrm>
            <a:custGeom>
              <a:avLst/>
              <a:gdLst/>
              <a:ahLst/>
              <a:cxnLst/>
              <a:rect l="l" t="t" r="r" b="b"/>
              <a:pathLst>
                <a:path w="1232" h="1186" extrusionOk="0">
                  <a:moveTo>
                    <a:pt x="291" y="0"/>
                  </a:moveTo>
                  <a:cubicBezTo>
                    <a:pt x="223" y="0"/>
                    <a:pt x="155" y="27"/>
                    <a:pt x="105" y="80"/>
                  </a:cubicBezTo>
                  <a:cubicBezTo>
                    <a:pt x="1" y="184"/>
                    <a:pt x="1" y="350"/>
                    <a:pt x="105" y="454"/>
                  </a:cubicBezTo>
                  <a:lnTo>
                    <a:pt x="756" y="1105"/>
                  </a:lnTo>
                  <a:cubicBezTo>
                    <a:pt x="805" y="1156"/>
                    <a:pt x="876" y="1186"/>
                    <a:pt x="941" y="1186"/>
                  </a:cubicBezTo>
                  <a:cubicBezTo>
                    <a:pt x="1011" y="1186"/>
                    <a:pt x="1076" y="1156"/>
                    <a:pt x="1131" y="1105"/>
                  </a:cubicBezTo>
                  <a:cubicBezTo>
                    <a:pt x="1232" y="1000"/>
                    <a:pt x="1232" y="835"/>
                    <a:pt x="1131" y="729"/>
                  </a:cubicBezTo>
                  <a:lnTo>
                    <a:pt x="481" y="80"/>
                  </a:lnTo>
                  <a:cubicBezTo>
                    <a:pt x="428" y="27"/>
                    <a:pt x="359" y="0"/>
                    <a:pt x="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5"/>
            <p:cNvSpPr/>
            <p:nvPr/>
          </p:nvSpPr>
          <p:spPr>
            <a:xfrm>
              <a:off x="1635925" y="2785250"/>
              <a:ext cx="36300" cy="13300"/>
            </a:xfrm>
            <a:custGeom>
              <a:avLst/>
              <a:gdLst/>
              <a:ahLst/>
              <a:cxnLst/>
              <a:rect l="l" t="t" r="r" b="b"/>
              <a:pathLst>
                <a:path w="1452" h="532" extrusionOk="0">
                  <a:moveTo>
                    <a:pt x="265" y="0"/>
                  </a:moveTo>
                  <a:cubicBezTo>
                    <a:pt x="121" y="0"/>
                    <a:pt x="1" y="116"/>
                    <a:pt x="1" y="266"/>
                  </a:cubicBezTo>
                  <a:cubicBezTo>
                    <a:pt x="1" y="411"/>
                    <a:pt x="121" y="531"/>
                    <a:pt x="265" y="531"/>
                  </a:cubicBezTo>
                  <a:lnTo>
                    <a:pt x="1186" y="531"/>
                  </a:lnTo>
                  <a:cubicBezTo>
                    <a:pt x="1331" y="531"/>
                    <a:pt x="1452" y="411"/>
                    <a:pt x="1452" y="266"/>
                  </a:cubicBezTo>
                  <a:cubicBezTo>
                    <a:pt x="1452" y="116"/>
                    <a:pt x="1331" y="0"/>
                    <a:pt x="11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5"/>
            <p:cNvSpPr/>
            <p:nvPr/>
          </p:nvSpPr>
          <p:spPr>
            <a:xfrm>
              <a:off x="1962600" y="2785250"/>
              <a:ext cx="36275" cy="13300"/>
            </a:xfrm>
            <a:custGeom>
              <a:avLst/>
              <a:gdLst/>
              <a:ahLst/>
              <a:cxnLst/>
              <a:rect l="l" t="t" r="r" b="b"/>
              <a:pathLst>
                <a:path w="1451" h="532" extrusionOk="0">
                  <a:moveTo>
                    <a:pt x="259" y="0"/>
                  </a:moveTo>
                  <a:cubicBezTo>
                    <a:pt x="115" y="0"/>
                    <a:pt x="0" y="116"/>
                    <a:pt x="0" y="266"/>
                  </a:cubicBezTo>
                  <a:cubicBezTo>
                    <a:pt x="0" y="411"/>
                    <a:pt x="115" y="531"/>
                    <a:pt x="259" y="531"/>
                  </a:cubicBezTo>
                  <a:lnTo>
                    <a:pt x="1185" y="531"/>
                  </a:lnTo>
                  <a:cubicBezTo>
                    <a:pt x="1331" y="531"/>
                    <a:pt x="1451" y="411"/>
                    <a:pt x="1451" y="266"/>
                  </a:cubicBezTo>
                  <a:cubicBezTo>
                    <a:pt x="1451" y="116"/>
                    <a:pt x="1331" y="0"/>
                    <a:pt x="1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5"/>
            <p:cNvSpPr/>
            <p:nvPr/>
          </p:nvSpPr>
          <p:spPr>
            <a:xfrm>
              <a:off x="1686475" y="2892500"/>
              <a:ext cx="30900" cy="29650"/>
            </a:xfrm>
            <a:custGeom>
              <a:avLst/>
              <a:gdLst/>
              <a:ahLst/>
              <a:cxnLst/>
              <a:rect l="l" t="t" r="r" b="b"/>
              <a:pathLst>
                <a:path w="1236" h="1186" extrusionOk="0">
                  <a:moveTo>
                    <a:pt x="944" y="0"/>
                  </a:moveTo>
                  <a:cubicBezTo>
                    <a:pt x="876" y="0"/>
                    <a:pt x="808" y="27"/>
                    <a:pt x="756" y="80"/>
                  </a:cubicBezTo>
                  <a:lnTo>
                    <a:pt x="105" y="729"/>
                  </a:lnTo>
                  <a:cubicBezTo>
                    <a:pt x="0" y="835"/>
                    <a:pt x="0" y="1000"/>
                    <a:pt x="105" y="1105"/>
                  </a:cubicBezTo>
                  <a:cubicBezTo>
                    <a:pt x="155" y="1156"/>
                    <a:pt x="225" y="1186"/>
                    <a:pt x="291" y="1186"/>
                  </a:cubicBezTo>
                  <a:cubicBezTo>
                    <a:pt x="360" y="1186"/>
                    <a:pt x="425" y="1156"/>
                    <a:pt x="481" y="1105"/>
                  </a:cubicBezTo>
                  <a:lnTo>
                    <a:pt x="1131" y="454"/>
                  </a:lnTo>
                  <a:cubicBezTo>
                    <a:pt x="1236" y="350"/>
                    <a:pt x="1236" y="184"/>
                    <a:pt x="1131" y="80"/>
                  </a:cubicBezTo>
                  <a:cubicBezTo>
                    <a:pt x="1079" y="27"/>
                    <a:pt x="1011" y="0"/>
                    <a:pt x="9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5"/>
            <p:cNvSpPr/>
            <p:nvPr/>
          </p:nvSpPr>
          <p:spPr>
            <a:xfrm>
              <a:off x="1917425" y="2661550"/>
              <a:ext cx="30800" cy="29650"/>
            </a:xfrm>
            <a:custGeom>
              <a:avLst/>
              <a:gdLst/>
              <a:ahLst/>
              <a:cxnLst/>
              <a:rect l="l" t="t" r="r" b="b"/>
              <a:pathLst>
                <a:path w="1232" h="1186" extrusionOk="0">
                  <a:moveTo>
                    <a:pt x="943" y="1"/>
                  </a:moveTo>
                  <a:cubicBezTo>
                    <a:pt x="876" y="1"/>
                    <a:pt x="808" y="27"/>
                    <a:pt x="756" y="79"/>
                  </a:cubicBezTo>
                  <a:lnTo>
                    <a:pt x="105" y="730"/>
                  </a:lnTo>
                  <a:cubicBezTo>
                    <a:pt x="1" y="835"/>
                    <a:pt x="1" y="1005"/>
                    <a:pt x="105" y="1105"/>
                  </a:cubicBezTo>
                  <a:cubicBezTo>
                    <a:pt x="156" y="1160"/>
                    <a:pt x="225" y="1185"/>
                    <a:pt x="290" y="1185"/>
                  </a:cubicBezTo>
                  <a:cubicBezTo>
                    <a:pt x="361" y="1185"/>
                    <a:pt x="426" y="1160"/>
                    <a:pt x="481" y="1105"/>
                  </a:cubicBezTo>
                  <a:lnTo>
                    <a:pt x="1131" y="455"/>
                  </a:lnTo>
                  <a:cubicBezTo>
                    <a:pt x="1232" y="349"/>
                    <a:pt x="1232" y="185"/>
                    <a:pt x="1131" y="79"/>
                  </a:cubicBezTo>
                  <a:cubicBezTo>
                    <a:pt x="1079" y="27"/>
                    <a:pt x="1011" y="1"/>
                    <a:pt x="9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 name="Google Shape;611;p45"/>
          <p:cNvSpPr txBox="1">
            <a:spLocks noGrp="1"/>
          </p:cNvSpPr>
          <p:nvPr>
            <p:ph type="subTitle" idx="3"/>
          </p:nvPr>
        </p:nvSpPr>
        <p:spPr>
          <a:xfrm>
            <a:off x="1543513" y="2451031"/>
            <a:ext cx="3132615" cy="601191"/>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Up to 256 custom instructions and unlimited hardware accelerators.</a:t>
            </a:r>
          </a:p>
          <a:p>
            <a:pPr marL="0" lvl="0" indent="0" algn="l" rtl="0">
              <a:spcBef>
                <a:spcPts val="0"/>
              </a:spcBef>
              <a:spcAft>
                <a:spcPts val="1600"/>
              </a:spcAft>
              <a:buNone/>
            </a:pPr>
            <a:endParaRPr lang="en-US" dirty="0"/>
          </a:p>
        </p:txBody>
      </p:sp>
      <p:sp>
        <p:nvSpPr>
          <p:cNvPr id="612" name="Google Shape;612;p45"/>
          <p:cNvSpPr txBox="1">
            <a:spLocks noGrp="1"/>
          </p:cNvSpPr>
          <p:nvPr>
            <p:ph type="subTitle" idx="4"/>
          </p:nvPr>
        </p:nvSpPr>
        <p:spPr>
          <a:xfrm>
            <a:off x="1486925" y="2121931"/>
            <a:ext cx="2697300" cy="32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Custom Instructions</a:t>
            </a:r>
          </a:p>
        </p:txBody>
      </p:sp>
      <p:sp>
        <p:nvSpPr>
          <p:cNvPr id="613" name="Google Shape;613;p45"/>
          <p:cNvSpPr txBox="1">
            <a:spLocks noGrp="1"/>
          </p:cNvSpPr>
          <p:nvPr>
            <p:ph type="subTitle" idx="5"/>
          </p:nvPr>
        </p:nvSpPr>
        <p:spPr>
          <a:xfrm>
            <a:off x="1542517" y="3724625"/>
            <a:ext cx="2697300" cy="4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Up to 32 interrupts per controller.</a:t>
            </a:r>
          </a:p>
        </p:txBody>
      </p:sp>
      <p:sp>
        <p:nvSpPr>
          <p:cNvPr id="614" name="Google Shape;614;p45"/>
          <p:cNvSpPr txBox="1">
            <a:spLocks noGrp="1"/>
          </p:cNvSpPr>
          <p:nvPr>
            <p:ph type="subTitle" idx="6"/>
          </p:nvPr>
        </p:nvSpPr>
        <p:spPr>
          <a:xfrm>
            <a:off x="1513886" y="3197675"/>
            <a:ext cx="3058114" cy="69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t>External Vector Interrupt Controller</a:t>
            </a:r>
          </a:p>
        </p:txBody>
      </p:sp>
      <p:sp>
        <p:nvSpPr>
          <p:cNvPr id="615" name="Google Shape;615;p45"/>
          <p:cNvSpPr txBox="1">
            <a:spLocks noGrp="1"/>
          </p:cNvSpPr>
          <p:nvPr>
            <p:ph type="subTitle" idx="7"/>
          </p:nvPr>
        </p:nvSpPr>
        <p:spPr>
          <a:xfrm>
            <a:off x="5733475" y="1511461"/>
            <a:ext cx="2697300" cy="4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Configurable from 512 bytes to 64 KB.</a:t>
            </a:r>
          </a:p>
        </p:txBody>
      </p:sp>
      <p:sp>
        <p:nvSpPr>
          <p:cNvPr id="616" name="Google Shape;616;p45"/>
          <p:cNvSpPr txBox="1">
            <a:spLocks noGrp="1"/>
          </p:cNvSpPr>
          <p:nvPr>
            <p:ph type="subTitle" idx="8"/>
          </p:nvPr>
        </p:nvSpPr>
        <p:spPr>
          <a:xfrm>
            <a:off x="5733475" y="1289361"/>
            <a:ext cx="2697300" cy="32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Separate Instruction and Data Caches</a:t>
            </a:r>
          </a:p>
        </p:txBody>
      </p:sp>
      <p:sp>
        <p:nvSpPr>
          <p:cNvPr id="617" name="Google Shape;617;p45"/>
          <p:cNvSpPr txBox="1">
            <a:spLocks noGrp="1"/>
          </p:cNvSpPr>
          <p:nvPr>
            <p:ph type="subTitle" idx="9"/>
          </p:nvPr>
        </p:nvSpPr>
        <p:spPr>
          <a:xfrm>
            <a:off x="5733475" y="2492885"/>
            <a:ext cx="3132614" cy="75932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Up to six-stage pipeline to achieve maximum DMIPS per </a:t>
            </a:r>
            <a:r>
              <a:rPr lang="en-US" dirty="0" err="1"/>
              <a:t>MHz.</a:t>
            </a:r>
            <a:endParaRPr lang="en-US" dirty="0"/>
          </a:p>
          <a:p>
            <a:pPr marL="0" lvl="0" indent="0" algn="l" rtl="0">
              <a:spcBef>
                <a:spcPts val="0"/>
              </a:spcBef>
              <a:spcAft>
                <a:spcPts val="1600"/>
              </a:spcAft>
              <a:buNone/>
            </a:pPr>
            <a:endParaRPr lang="en-US" dirty="0"/>
          </a:p>
        </p:txBody>
      </p:sp>
      <p:sp>
        <p:nvSpPr>
          <p:cNvPr id="618" name="Google Shape;618;p45"/>
          <p:cNvSpPr txBox="1">
            <a:spLocks noGrp="1"/>
          </p:cNvSpPr>
          <p:nvPr>
            <p:ph type="subTitle" idx="13"/>
          </p:nvPr>
        </p:nvSpPr>
        <p:spPr>
          <a:xfrm>
            <a:off x="5733475" y="2192524"/>
            <a:ext cx="3410525" cy="38088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Achieve Maximum DMIPS</a:t>
            </a:r>
          </a:p>
        </p:txBody>
      </p:sp>
      <p:sp>
        <p:nvSpPr>
          <p:cNvPr id="620" name="Google Shape;620;p45"/>
          <p:cNvSpPr txBox="1">
            <a:spLocks noGrp="1"/>
          </p:cNvSpPr>
          <p:nvPr>
            <p:ph type="subTitle" idx="15"/>
          </p:nvPr>
        </p:nvSpPr>
        <p:spPr>
          <a:xfrm>
            <a:off x="5786637" y="3443271"/>
            <a:ext cx="3304199" cy="61751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Access up to 4 GB of external address space</a:t>
            </a:r>
          </a:p>
        </p:txBody>
      </p:sp>
      <p:sp>
        <p:nvSpPr>
          <p:cNvPr id="621" name="Google Shape;621;p45"/>
          <p:cNvSpPr/>
          <p:nvPr/>
        </p:nvSpPr>
        <p:spPr>
          <a:xfrm>
            <a:off x="713223" y="2272934"/>
            <a:ext cx="697500" cy="697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5"/>
          <p:cNvSpPr/>
          <p:nvPr/>
        </p:nvSpPr>
        <p:spPr>
          <a:xfrm>
            <a:off x="4952223" y="1130161"/>
            <a:ext cx="697500" cy="697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5"/>
          <p:cNvSpPr/>
          <p:nvPr/>
        </p:nvSpPr>
        <p:spPr>
          <a:xfrm>
            <a:off x="4952223" y="2272934"/>
            <a:ext cx="697500" cy="697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5"/>
          <p:cNvSpPr/>
          <p:nvPr/>
        </p:nvSpPr>
        <p:spPr>
          <a:xfrm>
            <a:off x="4952223" y="3374203"/>
            <a:ext cx="697500" cy="697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 name="Google Shape;625;p45"/>
          <p:cNvGrpSpPr/>
          <p:nvPr/>
        </p:nvGrpSpPr>
        <p:grpSpPr>
          <a:xfrm>
            <a:off x="5101628" y="1229667"/>
            <a:ext cx="398648" cy="498338"/>
            <a:chOff x="3635425" y="2610350"/>
            <a:chExt cx="361225" cy="451925"/>
          </a:xfrm>
        </p:grpSpPr>
        <p:sp>
          <p:nvSpPr>
            <p:cNvPr id="626" name="Google Shape;626;p45"/>
            <p:cNvSpPr/>
            <p:nvPr/>
          </p:nvSpPr>
          <p:spPr>
            <a:xfrm>
              <a:off x="3635425" y="2610350"/>
              <a:ext cx="361225" cy="451925"/>
            </a:xfrm>
            <a:custGeom>
              <a:avLst/>
              <a:gdLst/>
              <a:ahLst/>
              <a:cxnLst/>
              <a:rect l="l" t="t" r="r" b="b"/>
              <a:pathLst>
                <a:path w="14449" h="18077" extrusionOk="0">
                  <a:moveTo>
                    <a:pt x="7227" y="531"/>
                  </a:moveTo>
                  <a:cubicBezTo>
                    <a:pt x="7778" y="531"/>
                    <a:pt x="8274" y="836"/>
                    <a:pt x="8523" y="1326"/>
                  </a:cubicBezTo>
                  <a:lnTo>
                    <a:pt x="8899" y="2057"/>
                  </a:lnTo>
                  <a:lnTo>
                    <a:pt x="5551" y="2057"/>
                  </a:lnTo>
                  <a:lnTo>
                    <a:pt x="5927" y="1326"/>
                  </a:lnTo>
                  <a:cubicBezTo>
                    <a:pt x="6176" y="836"/>
                    <a:pt x="6677" y="531"/>
                    <a:pt x="7227" y="531"/>
                  </a:cubicBezTo>
                  <a:close/>
                  <a:moveTo>
                    <a:pt x="3800" y="7247"/>
                  </a:moveTo>
                  <a:lnTo>
                    <a:pt x="3800" y="10585"/>
                  </a:lnTo>
                  <a:lnTo>
                    <a:pt x="1867" y="11410"/>
                  </a:lnTo>
                  <a:lnTo>
                    <a:pt x="1867" y="9454"/>
                  </a:lnTo>
                  <a:lnTo>
                    <a:pt x="3800" y="7247"/>
                  </a:lnTo>
                  <a:close/>
                  <a:moveTo>
                    <a:pt x="10650" y="7247"/>
                  </a:moveTo>
                  <a:lnTo>
                    <a:pt x="12582" y="9454"/>
                  </a:lnTo>
                  <a:lnTo>
                    <a:pt x="12582" y="11410"/>
                  </a:lnTo>
                  <a:lnTo>
                    <a:pt x="10650" y="10585"/>
                  </a:lnTo>
                  <a:lnTo>
                    <a:pt x="10650" y="7247"/>
                  </a:lnTo>
                  <a:close/>
                  <a:moveTo>
                    <a:pt x="9960" y="11025"/>
                  </a:moveTo>
                  <a:lnTo>
                    <a:pt x="9170" y="12602"/>
                  </a:lnTo>
                  <a:lnTo>
                    <a:pt x="7833" y="12602"/>
                  </a:lnTo>
                  <a:cubicBezTo>
                    <a:pt x="7687" y="12602"/>
                    <a:pt x="7567" y="12722"/>
                    <a:pt x="7567" y="12867"/>
                  </a:cubicBezTo>
                  <a:cubicBezTo>
                    <a:pt x="7567" y="13012"/>
                    <a:pt x="7687" y="13132"/>
                    <a:pt x="7833" y="13132"/>
                  </a:cubicBezTo>
                  <a:lnTo>
                    <a:pt x="8323" y="13132"/>
                  </a:lnTo>
                  <a:lnTo>
                    <a:pt x="8323" y="13592"/>
                  </a:lnTo>
                  <a:cubicBezTo>
                    <a:pt x="8323" y="14053"/>
                    <a:pt x="8389" y="14433"/>
                    <a:pt x="8519" y="14713"/>
                  </a:cubicBezTo>
                  <a:cubicBezTo>
                    <a:pt x="8708" y="15124"/>
                    <a:pt x="8999" y="15264"/>
                    <a:pt x="9209" y="15304"/>
                  </a:cubicBezTo>
                  <a:cubicBezTo>
                    <a:pt x="9273" y="15318"/>
                    <a:pt x="9338" y="15324"/>
                    <a:pt x="9405" y="15324"/>
                  </a:cubicBezTo>
                  <a:cubicBezTo>
                    <a:pt x="9756" y="15324"/>
                    <a:pt x="10145" y="15136"/>
                    <a:pt x="10540" y="14778"/>
                  </a:cubicBezTo>
                  <a:cubicBezTo>
                    <a:pt x="10722" y="14613"/>
                    <a:pt x="10916" y="14530"/>
                    <a:pt x="11113" y="14530"/>
                  </a:cubicBezTo>
                  <a:cubicBezTo>
                    <a:pt x="11220" y="14530"/>
                    <a:pt x="11329" y="14554"/>
                    <a:pt x="11436" y="14604"/>
                  </a:cubicBezTo>
                  <a:cubicBezTo>
                    <a:pt x="11907" y="14819"/>
                    <a:pt x="12232" y="15449"/>
                    <a:pt x="12217" y="16099"/>
                  </a:cubicBezTo>
                  <a:cubicBezTo>
                    <a:pt x="12217" y="16170"/>
                    <a:pt x="12242" y="16240"/>
                    <a:pt x="12292" y="16290"/>
                  </a:cubicBezTo>
                  <a:cubicBezTo>
                    <a:pt x="12342" y="16339"/>
                    <a:pt x="12412" y="16369"/>
                    <a:pt x="12482" y="16369"/>
                  </a:cubicBezTo>
                  <a:cubicBezTo>
                    <a:pt x="13182" y="16369"/>
                    <a:pt x="13773" y="16875"/>
                    <a:pt x="13898" y="17546"/>
                  </a:cubicBezTo>
                  <a:lnTo>
                    <a:pt x="552" y="17546"/>
                  </a:lnTo>
                  <a:cubicBezTo>
                    <a:pt x="677" y="16875"/>
                    <a:pt x="1267" y="16369"/>
                    <a:pt x="1968" y="16369"/>
                  </a:cubicBezTo>
                  <a:cubicBezTo>
                    <a:pt x="2042" y="16369"/>
                    <a:pt x="2107" y="16339"/>
                    <a:pt x="2158" y="16290"/>
                  </a:cubicBezTo>
                  <a:cubicBezTo>
                    <a:pt x="2208" y="16240"/>
                    <a:pt x="2238" y="16170"/>
                    <a:pt x="2233" y="16099"/>
                  </a:cubicBezTo>
                  <a:cubicBezTo>
                    <a:pt x="2218" y="15449"/>
                    <a:pt x="2543" y="14819"/>
                    <a:pt x="3014" y="14604"/>
                  </a:cubicBezTo>
                  <a:cubicBezTo>
                    <a:pt x="3122" y="14554"/>
                    <a:pt x="3230" y="14530"/>
                    <a:pt x="3337" y="14530"/>
                  </a:cubicBezTo>
                  <a:cubicBezTo>
                    <a:pt x="3534" y="14530"/>
                    <a:pt x="3728" y="14613"/>
                    <a:pt x="3909" y="14778"/>
                  </a:cubicBezTo>
                  <a:cubicBezTo>
                    <a:pt x="4305" y="15136"/>
                    <a:pt x="4693" y="15324"/>
                    <a:pt x="5045" y="15324"/>
                  </a:cubicBezTo>
                  <a:cubicBezTo>
                    <a:pt x="5112" y="15324"/>
                    <a:pt x="5177" y="15318"/>
                    <a:pt x="5241" y="15304"/>
                  </a:cubicBezTo>
                  <a:cubicBezTo>
                    <a:pt x="5451" y="15264"/>
                    <a:pt x="5741" y="15124"/>
                    <a:pt x="5931" y="14713"/>
                  </a:cubicBezTo>
                  <a:cubicBezTo>
                    <a:pt x="6061" y="14433"/>
                    <a:pt x="6126" y="14053"/>
                    <a:pt x="6126" y="13592"/>
                  </a:cubicBezTo>
                  <a:lnTo>
                    <a:pt x="6126" y="13132"/>
                  </a:lnTo>
                  <a:lnTo>
                    <a:pt x="6677" y="13132"/>
                  </a:lnTo>
                  <a:cubicBezTo>
                    <a:pt x="6827" y="13132"/>
                    <a:pt x="6942" y="13012"/>
                    <a:pt x="6942" y="12867"/>
                  </a:cubicBezTo>
                  <a:cubicBezTo>
                    <a:pt x="6942" y="12722"/>
                    <a:pt x="6827" y="12602"/>
                    <a:pt x="6677" y="12602"/>
                  </a:cubicBezTo>
                  <a:lnTo>
                    <a:pt x="5281" y="12602"/>
                  </a:lnTo>
                  <a:lnTo>
                    <a:pt x="4490" y="11025"/>
                  </a:lnTo>
                  <a:close/>
                  <a:moveTo>
                    <a:pt x="7227" y="0"/>
                  </a:moveTo>
                  <a:cubicBezTo>
                    <a:pt x="6477" y="0"/>
                    <a:pt x="5796" y="416"/>
                    <a:pt x="5456" y="1086"/>
                  </a:cubicBezTo>
                  <a:lnTo>
                    <a:pt x="4881" y="2203"/>
                  </a:lnTo>
                  <a:cubicBezTo>
                    <a:pt x="4881" y="2208"/>
                    <a:pt x="4881" y="2208"/>
                    <a:pt x="4876" y="2212"/>
                  </a:cubicBezTo>
                  <a:cubicBezTo>
                    <a:pt x="4876" y="2212"/>
                    <a:pt x="4876" y="2217"/>
                    <a:pt x="4870" y="2222"/>
                  </a:cubicBezTo>
                  <a:cubicBezTo>
                    <a:pt x="4870" y="2222"/>
                    <a:pt x="4185" y="3854"/>
                    <a:pt x="4165" y="3908"/>
                  </a:cubicBezTo>
                  <a:cubicBezTo>
                    <a:pt x="3920" y="4545"/>
                    <a:pt x="3800" y="5210"/>
                    <a:pt x="3800" y="5890"/>
                  </a:cubicBezTo>
                  <a:lnTo>
                    <a:pt x="3800" y="6441"/>
                  </a:lnTo>
                  <a:lnTo>
                    <a:pt x="1402" y="9179"/>
                  </a:lnTo>
                  <a:cubicBezTo>
                    <a:pt x="1363" y="9229"/>
                    <a:pt x="1337" y="9289"/>
                    <a:pt x="1337" y="9354"/>
                  </a:cubicBezTo>
                  <a:lnTo>
                    <a:pt x="1337" y="11811"/>
                  </a:lnTo>
                  <a:cubicBezTo>
                    <a:pt x="1337" y="11901"/>
                    <a:pt x="1382" y="11985"/>
                    <a:pt x="1458" y="12036"/>
                  </a:cubicBezTo>
                  <a:cubicBezTo>
                    <a:pt x="1502" y="12061"/>
                    <a:pt x="1552" y="12076"/>
                    <a:pt x="1603" y="12076"/>
                  </a:cubicBezTo>
                  <a:cubicBezTo>
                    <a:pt x="1638" y="12076"/>
                    <a:pt x="1673" y="12071"/>
                    <a:pt x="1707" y="12056"/>
                  </a:cubicBezTo>
                  <a:lnTo>
                    <a:pt x="3934" y="11100"/>
                  </a:lnTo>
                  <a:lnTo>
                    <a:pt x="4881" y="12987"/>
                  </a:lnTo>
                  <a:cubicBezTo>
                    <a:pt x="4925" y="13077"/>
                    <a:pt x="5015" y="13132"/>
                    <a:pt x="5116" y="13132"/>
                  </a:cubicBezTo>
                  <a:lnTo>
                    <a:pt x="5601" y="13132"/>
                  </a:lnTo>
                  <a:lnTo>
                    <a:pt x="5601" y="13592"/>
                  </a:lnTo>
                  <a:cubicBezTo>
                    <a:pt x="5601" y="13973"/>
                    <a:pt x="5546" y="14283"/>
                    <a:pt x="5451" y="14493"/>
                  </a:cubicBezTo>
                  <a:cubicBezTo>
                    <a:pt x="5371" y="14664"/>
                    <a:pt x="5266" y="14759"/>
                    <a:pt x="5135" y="14789"/>
                  </a:cubicBezTo>
                  <a:cubicBezTo>
                    <a:pt x="5109" y="14794"/>
                    <a:pt x="5082" y="14797"/>
                    <a:pt x="5053" y="14797"/>
                  </a:cubicBezTo>
                  <a:cubicBezTo>
                    <a:pt x="4840" y="14797"/>
                    <a:pt x="4560" y="14652"/>
                    <a:pt x="4264" y="14388"/>
                  </a:cubicBezTo>
                  <a:cubicBezTo>
                    <a:pt x="3985" y="14131"/>
                    <a:pt x="3663" y="14000"/>
                    <a:pt x="3336" y="14000"/>
                  </a:cubicBezTo>
                  <a:cubicBezTo>
                    <a:pt x="3154" y="14000"/>
                    <a:pt x="2971" y="14041"/>
                    <a:pt x="2793" y="14123"/>
                  </a:cubicBezTo>
                  <a:cubicBezTo>
                    <a:pt x="2193" y="14398"/>
                    <a:pt x="1772" y="15089"/>
                    <a:pt x="1712" y="15859"/>
                  </a:cubicBezTo>
                  <a:cubicBezTo>
                    <a:pt x="746" y="15985"/>
                    <a:pt x="1" y="16810"/>
                    <a:pt x="1" y="17811"/>
                  </a:cubicBezTo>
                  <a:cubicBezTo>
                    <a:pt x="1" y="17956"/>
                    <a:pt x="116" y="18076"/>
                    <a:pt x="266" y="18076"/>
                  </a:cubicBezTo>
                  <a:lnTo>
                    <a:pt x="14184" y="18076"/>
                  </a:lnTo>
                  <a:cubicBezTo>
                    <a:pt x="14334" y="18076"/>
                    <a:pt x="14448" y="17956"/>
                    <a:pt x="14448" y="17811"/>
                  </a:cubicBezTo>
                  <a:cubicBezTo>
                    <a:pt x="14448" y="16810"/>
                    <a:pt x="13704" y="15985"/>
                    <a:pt x="12737" y="15859"/>
                  </a:cubicBezTo>
                  <a:cubicBezTo>
                    <a:pt x="12677" y="15089"/>
                    <a:pt x="12256" y="14398"/>
                    <a:pt x="11656" y="14123"/>
                  </a:cubicBezTo>
                  <a:cubicBezTo>
                    <a:pt x="11478" y="14041"/>
                    <a:pt x="11296" y="14000"/>
                    <a:pt x="11114" y="14000"/>
                  </a:cubicBezTo>
                  <a:cubicBezTo>
                    <a:pt x="10789" y="14000"/>
                    <a:pt x="10467" y="14131"/>
                    <a:pt x="10184" y="14388"/>
                  </a:cubicBezTo>
                  <a:cubicBezTo>
                    <a:pt x="9893" y="14652"/>
                    <a:pt x="9610" y="14797"/>
                    <a:pt x="9396" y="14797"/>
                  </a:cubicBezTo>
                  <a:cubicBezTo>
                    <a:pt x="9367" y="14797"/>
                    <a:pt x="9340" y="14794"/>
                    <a:pt x="9314" y="14789"/>
                  </a:cubicBezTo>
                  <a:cubicBezTo>
                    <a:pt x="9184" y="14759"/>
                    <a:pt x="9079" y="14664"/>
                    <a:pt x="8999" y="14488"/>
                  </a:cubicBezTo>
                  <a:cubicBezTo>
                    <a:pt x="8904" y="14283"/>
                    <a:pt x="8849" y="13973"/>
                    <a:pt x="8849" y="13592"/>
                  </a:cubicBezTo>
                  <a:lnTo>
                    <a:pt x="8849" y="13132"/>
                  </a:lnTo>
                  <a:lnTo>
                    <a:pt x="9334" y="13132"/>
                  </a:lnTo>
                  <a:cubicBezTo>
                    <a:pt x="9434" y="13132"/>
                    <a:pt x="9524" y="13077"/>
                    <a:pt x="9569" y="12987"/>
                  </a:cubicBezTo>
                  <a:lnTo>
                    <a:pt x="10515" y="11100"/>
                  </a:lnTo>
                  <a:lnTo>
                    <a:pt x="12743" y="12056"/>
                  </a:lnTo>
                  <a:cubicBezTo>
                    <a:pt x="12778" y="12071"/>
                    <a:pt x="12812" y="12076"/>
                    <a:pt x="12847" y="12076"/>
                  </a:cubicBezTo>
                  <a:cubicBezTo>
                    <a:pt x="12898" y="12076"/>
                    <a:pt x="12953" y="12061"/>
                    <a:pt x="12993" y="12036"/>
                  </a:cubicBezTo>
                  <a:cubicBezTo>
                    <a:pt x="13067" y="11985"/>
                    <a:pt x="13113" y="11901"/>
                    <a:pt x="13113" y="11811"/>
                  </a:cubicBezTo>
                  <a:lnTo>
                    <a:pt x="13113" y="9354"/>
                  </a:lnTo>
                  <a:cubicBezTo>
                    <a:pt x="13113" y="9289"/>
                    <a:pt x="13087" y="9229"/>
                    <a:pt x="13048" y="9179"/>
                  </a:cubicBezTo>
                  <a:lnTo>
                    <a:pt x="10650" y="6441"/>
                  </a:lnTo>
                  <a:lnTo>
                    <a:pt x="10650" y="5890"/>
                  </a:lnTo>
                  <a:cubicBezTo>
                    <a:pt x="10650" y="5425"/>
                    <a:pt x="10595" y="4959"/>
                    <a:pt x="10480" y="4515"/>
                  </a:cubicBezTo>
                  <a:cubicBezTo>
                    <a:pt x="10451" y="4394"/>
                    <a:pt x="10345" y="4314"/>
                    <a:pt x="10226" y="4314"/>
                  </a:cubicBezTo>
                  <a:cubicBezTo>
                    <a:pt x="10203" y="4314"/>
                    <a:pt x="10179" y="4317"/>
                    <a:pt x="10154" y="4324"/>
                  </a:cubicBezTo>
                  <a:cubicBezTo>
                    <a:pt x="10015" y="4359"/>
                    <a:pt x="9930" y="4504"/>
                    <a:pt x="9965" y="4645"/>
                  </a:cubicBezTo>
                  <a:cubicBezTo>
                    <a:pt x="10070" y="5049"/>
                    <a:pt x="10124" y="5470"/>
                    <a:pt x="10124" y="5890"/>
                  </a:cubicBezTo>
                  <a:lnTo>
                    <a:pt x="10124" y="10495"/>
                  </a:lnTo>
                  <a:lnTo>
                    <a:pt x="4324" y="10495"/>
                  </a:lnTo>
                  <a:lnTo>
                    <a:pt x="4324" y="5890"/>
                  </a:lnTo>
                  <a:cubicBezTo>
                    <a:pt x="4324" y="5275"/>
                    <a:pt x="4440" y="4670"/>
                    <a:pt x="4660" y="4099"/>
                  </a:cubicBezTo>
                  <a:cubicBezTo>
                    <a:pt x="4675" y="4049"/>
                    <a:pt x="5290" y="2587"/>
                    <a:pt x="5290" y="2587"/>
                  </a:cubicBezTo>
                  <a:lnTo>
                    <a:pt x="9159" y="2587"/>
                  </a:lnTo>
                  <a:lnTo>
                    <a:pt x="9554" y="3529"/>
                  </a:lnTo>
                  <a:cubicBezTo>
                    <a:pt x="9595" y="3630"/>
                    <a:pt x="9693" y="3689"/>
                    <a:pt x="9796" y="3689"/>
                  </a:cubicBezTo>
                  <a:cubicBezTo>
                    <a:pt x="9831" y="3689"/>
                    <a:pt x="9866" y="3682"/>
                    <a:pt x="9900" y="3668"/>
                  </a:cubicBezTo>
                  <a:cubicBezTo>
                    <a:pt x="10034" y="3614"/>
                    <a:pt x="10100" y="3458"/>
                    <a:pt x="10045" y="3323"/>
                  </a:cubicBezTo>
                  <a:lnTo>
                    <a:pt x="9579" y="2222"/>
                  </a:lnTo>
                  <a:cubicBezTo>
                    <a:pt x="9574" y="2217"/>
                    <a:pt x="9574" y="2212"/>
                    <a:pt x="9574" y="2212"/>
                  </a:cubicBezTo>
                  <a:cubicBezTo>
                    <a:pt x="9569" y="2208"/>
                    <a:pt x="9569" y="2208"/>
                    <a:pt x="9569" y="2203"/>
                  </a:cubicBezTo>
                  <a:lnTo>
                    <a:pt x="8994" y="1086"/>
                  </a:lnTo>
                  <a:cubicBezTo>
                    <a:pt x="8653" y="416"/>
                    <a:pt x="7973" y="0"/>
                    <a:pt x="7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5"/>
            <p:cNvSpPr/>
            <p:nvPr/>
          </p:nvSpPr>
          <p:spPr>
            <a:xfrm>
              <a:off x="3764550" y="2718200"/>
              <a:ext cx="103875" cy="104600"/>
            </a:xfrm>
            <a:custGeom>
              <a:avLst/>
              <a:gdLst/>
              <a:ahLst/>
              <a:cxnLst/>
              <a:rect l="l" t="t" r="r" b="b"/>
              <a:pathLst>
                <a:path w="4155" h="4184" extrusionOk="0">
                  <a:moveTo>
                    <a:pt x="2062" y="0"/>
                  </a:moveTo>
                  <a:cubicBezTo>
                    <a:pt x="1201" y="0"/>
                    <a:pt x="441" y="511"/>
                    <a:pt x="120" y="1306"/>
                  </a:cubicBezTo>
                  <a:cubicBezTo>
                    <a:pt x="65" y="1442"/>
                    <a:pt x="131" y="1596"/>
                    <a:pt x="266" y="1652"/>
                  </a:cubicBezTo>
                  <a:cubicBezTo>
                    <a:pt x="298" y="1665"/>
                    <a:pt x="332" y="1671"/>
                    <a:pt x="365" y="1671"/>
                  </a:cubicBezTo>
                  <a:cubicBezTo>
                    <a:pt x="470" y="1671"/>
                    <a:pt x="570" y="1608"/>
                    <a:pt x="612" y="1502"/>
                  </a:cubicBezTo>
                  <a:cubicBezTo>
                    <a:pt x="852" y="911"/>
                    <a:pt x="1422" y="531"/>
                    <a:pt x="2062" y="531"/>
                  </a:cubicBezTo>
                  <a:cubicBezTo>
                    <a:pt x="2924" y="531"/>
                    <a:pt x="3624" y="1231"/>
                    <a:pt x="3624" y="2093"/>
                  </a:cubicBezTo>
                  <a:cubicBezTo>
                    <a:pt x="3624" y="2952"/>
                    <a:pt x="2924" y="3654"/>
                    <a:pt x="2062" y="3654"/>
                  </a:cubicBezTo>
                  <a:cubicBezTo>
                    <a:pt x="1351" y="3654"/>
                    <a:pt x="732" y="3178"/>
                    <a:pt x="551" y="2492"/>
                  </a:cubicBezTo>
                  <a:cubicBezTo>
                    <a:pt x="517" y="2370"/>
                    <a:pt x="409" y="2294"/>
                    <a:pt x="293" y="2294"/>
                  </a:cubicBezTo>
                  <a:cubicBezTo>
                    <a:pt x="271" y="2294"/>
                    <a:pt x="248" y="2297"/>
                    <a:pt x="226" y="2303"/>
                  </a:cubicBezTo>
                  <a:cubicBezTo>
                    <a:pt x="85" y="2338"/>
                    <a:pt x="0" y="2483"/>
                    <a:pt x="35" y="2627"/>
                  </a:cubicBezTo>
                  <a:cubicBezTo>
                    <a:pt x="281" y="3543"/>
                    <a:pt x="1111" y="4184"/>
                    <a:pt x="2062" y="4184"/>
                  </a:cubicBezTo>
                  <a:cubicBezTo>
                    <a:pt x="3213" y="4184"/>
                    <a:pt x="4155" y="3243"/>
                    <a:pt x="4155" y="2093"/>
                  </a:cubicBezTo>
                  <a:cubicBezTo>
                    <a:pt x="4155" y="936"/>
                    <a:pt x="3213" y="0"/>
                    <a:pt x="2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45"/>
          <p:cNvGrpSpPr/>
          <p:nvPr/>
        </p:nvGrpSpPr>
        <p:grpSpPr>
          <a:xfrm>
            <a:off x="829119" y="3534087"/>
            <a:ext cx="444591" cy="444616"/>
            <a:chOff x="2603275" y="3415175"/>
            <a:chExt cx="453525" cy="451800"/>
          </a:xfrm>
        </p:grpSpPr>
        <p:sp>
          <p:nvSpPr>
            <p:cNvPr id="629" name="Google Shape;629;p45"/>
            <p:cNvSpPr/>
            <p:nvPr/>
          </p:nvSpPr>
          <p:spPr>
            <a:xfrm>
              <a:off x="2730525" y="3518525"/>
              <a:ext cx="248375" cy="348450"/>
            </a:xfrm>
            <a:custGeom>
              <a:avLst/>
              <a:gdLst/>
              <a:ahLst/>
              <a:cxnLst/>
              <a:rect l="l" t="t" r="r" b="b"/>
              <a:pathLst>
                <a:path w="9935" h="13938" extrusionOk="0">
                  <a:moveTo>
                    <a:pt x="4013" y="0"/>
                  </a:moveTo>
                  <a:cubicBezTo>
                    <a:pt x="3728" y="0"/>
                    <a:pt x="3458" y="111"/>
                    <a:pt x="3257" y="310"/>
                  </a:cubicBezTo>
                  <a:cubicBezTo>
                    <a:pt x="3052" y="516"/>
                    <a:pt x="2943" y="786"/>
                    <a:pt x="2943" y="1072"/>
                  </a:cubicBezTo>
                  <a:lnTo>
                    <a:pt x="2943" y="1617"/>
                  </a:lnTo>
                  <a:cubicBezTo>
                    <a:pt x="2943" y="1767"/>
                    <a:pt x="3063" y="1883"/>
                    <a:pt x="3208" y="1883"/>
                  </a:cubicBezTo>
                  <a:cubicBezTo>
                    <a:pt x="3352" y="1883"/>
                    <a:pt x="3472" y="1767"/>
                    <a:pt x="3472" y="1617"/>
                  </a:cubicBezTo>
                  <a:lnTo>
                    <a:pt x="3472" y="1072"/>
                  </a:lnTo>
                  <a:cubicBezTo>
                    <a:pt x="3472" y="926"/>
                    <a:pt x="3528" y="791"/>
                    <a:pt x="3629" y="686"/>
                  </a:cubicBezTo>
                  <a:cubicBezTo>
                    <a:pt x="3733" y="587"/>
                    <a:pt x="3869" y="527"/>
                    <a:pt x="4013" y="527"/>
                  </a:cubicBezTo>
                  <a:cubicBezTo>
                    <a:pt x="4313" y="527"/>
                    <a:pt x="4559" y="772"/>
                    <a:pt x="4559" y="1072"/>
                  </a:cubicBezTo>
                  <a:lnTo>
                    <a:pt x="4559" y="5145"/>
                  </a:lnTo>
                  <a:lnTo>
                    <a:pt x="4559" y="5865"/>
                  </a:lnTo>
                  <a:cubicBezTo>
                    <a:pt x="4559" y="6011"/>
                    <a:pt x="4674" y="6131"/>
                    <a:pt x="4819" y="6131"/>
                  </a:cubicBezTo>
                  <a:cubicBezTo>
                    <a:pt x="4969" y="6131"/>
                    <a:pt x="5084" y="6011"/>
                    <a:pt x="5084" y="5865"/>
                  </a:cubicBezTo>
                  <a:lnTo>
                    <a:pt x="5084" y="5145"/>
                  </a:lnTo>
                  <a:cubicBezTo>
                    <a:pt x="5084" y="5001"/>
                    <a:pt x="5140" y="4870"/>
                    <a:pt x="5239" y="4770"/>
                  </a:cubicBezTo>
                  <a:cubicBezTo>
                    <a:pt x="5345" y="4664"/>
                    <a:pt x="5475" y="4610"/>
                    <a:pt x="5620" y="4610"/>
                  </a:cubicBezTo>
                  <a:cubicBezTo>
                    <a:pt x="5911" y="4610"/>
                    <a:pt x="6151" y="4850"/>
                    <a:pt x="6151" y="5145"/>
                  </a:cubicBezTo>
                  <a:lnTo>
                    <a:pt x="6151" y="5865"/>
                  </a:lnTo>
                  <a:cubicBezTo>
                    <a:pt x="6151" y="6011"/>
                    <a:pt x="6265" y="6131"/>
                    <a:pt x="6415" y="6131"/>
                  </a:cubicBezTo>
                  <a:cubicBezTo>
                    <a:pt x="6560" y="6131"/>
                    <a:pt x="6681" y="6011"/>
                    <a:pt x="6681" y="5865"/>
                  </a:cubicBezTo>
                  <a:lnTo>
                    <a:pt x="6681" y="5145"/>
                  </a:lnTo>
                  <a:cubicBezTo>
                    <a:pt x="6681" y="5001"/>
                    <a:pt x="6736" y="4870"/>
                    <a:pt x="6835" y="4770"/>
                  </a:cubicBezTo>
                  <a:cubicBezTo>
                    <a:pt x="6936" y="4664"/>
                    <a:pt x="7066" y="4610"/>
                    <a:pt x="7211" y="4610"/>
                  </a:cubicBezTo>
                  <a:cubicBezTo>
                    <a:pt x="7502" y="4610"/>
                    <a:pt x="7742" y="4850"/>
                    <a:pt x="7742" y="5145"/>
                  </a:cubicBezTo>
                  <a:lnTo>
                    <a:pt x="7742" y="5465"/>
                  </a:lnTo>
                  <a:lnTo>
                    <a:pt x="7742" y="5865"/>
                  </a:lnTo>
                  <a:cubicBezTo>
                    <a:pt x="7742" y="6011"/>
                    <a:pt x="7862" y="6131"/>
                    <a:pt x="8006" y="6131"/>
                  </a:cubicBezTo>
                  <a:cubicBezTo>
                    <a:pt x="8152" y="6131"/>
                    <a:pt x="8272" y="6011"/>
                    <a:pt x="8272" y="5865"/>
                  </a:cubicBezTo>
                  <a:lnTo>
                    <a:pt x="8272" y="5465"/>
                  </a:lnTo>
                  <a:cubicBezTo>
                    <a:pt x="8272" y="5325"/>
                    <a:pt x="8327" y="5190"/>
                    <a:pt x="8427" y="5091"/>
                  </a:cubicBezTo>
                  <a:cubicBezTo>
                    <a:pt x="8528" y="4990"/>
                    <a:pt x="8662" y="4934"/>
                    <a:pt x="8803" y="4934"/>
                  </a:cubicBezTo>
                  <a:cubicBezTo>
                    <a:pt x="9098" y="4934"/>
                    <a:pt x="9334" y="5175"/>
                    <a:pt x="9334" y="5465"/>
                  </a:cubicBezTo>
                  <a:lnTo>
                    <a:pt x="9334" y="9595"/>
                  </a:lnTo>
                  <a:cubicBezTo>
                    <a:pt x="9334" y="9715"/>
                    <a:pt x="9304" y="9835"/>
                    <a:pt x="9244" y="9939"/>
                  </a:cubicBezTo>
                  <a:cubicBezTo>
                    <a:pt x="9208" y="10004"/>
                    <a:pt x="9173" y="10075"/>
                    <a:pt x="9138" y="10140"/>
                  </a:cubicBezTo>
                  <a:cubicBezTo>
                    <a:pt x="9023" y="10369"/>
                    <a:pt x="8933" y="10600"/>
                    <a:pt x="8863" y="10830"/>
                  </a:cubicBezTo>
                  <a:cubicBezTo>
                    <a:pt x="8782" y="11076"/>
                    <a:pt x="8733" y="11321"/>
                    <a:pt x="8703" y="11570"/>
                  </a:cubicBezTo>
                  <a:lnTo>
                    <a:pt x="7657" y="11570"/>
                  </a:lnTo>
                  <a:cubicBezTo>
                    <a:pt x="7512" y="11570"/>
                    <a:pt x="7392" y="11690"/>
                    <a:pt x="7392" y="11836"/>
                  </a:cubicBezTo>
                  <a:cubicBezTo>
                    <a:pt x="7392" y="11981"/>
                    <a:pt x="7512" y="12101"/>
                    <a:pt x="7657" y="12101"/>
                  </a:cubicBezTo>
                  <a:lnTo>
                    <a:pt x="9408" y="12101"/>
                  </a:lnTo>
                  <a:lnTo>
                    <a:pt x="9408" y="13408"/>
                  </a:lnTo>
                  <a:lnTo>
                    <a:pt x="2657" y="13408"/>
                  </a:lnTo>
                  <a:lnTo>
                    <a:pt x="2657" y="12101"/>
                  </a:lnTo>
                  <a:lnTo>
                    <a:pt x="6505" y="12101"/>
                  </a:lnTo>
                  <a:cubicBezTo>
                    <a:pt x="6650" y="12101"/>
                    <a:pt x="6771" y="11981"/>
                    <a:pt x="6771" y="11836"/>
                  </a:cubicBezTo>
                  <a:cubicBezTo>
                    <a:pt x="6771" y="11690"/>
                    <a:pt x="6650" y="11570"/>
                    <a:pt x="6505" y="11570"/>
                  </a:cubicBezTo>
                  <a:lnTo>
                    <a:pt x="3352" y="11570"/>
                  </a:lnTo>
                  <a:cubicBezTo>
                    <a:pt x="3213" y="10891"/>
                    <a:pt x="2832" y="10244"/>
                    <a:pt x="2232" y="9659"/>
                  </a:cubicBezTo>
                  <a:cubicBezTo>
                    <a:pt x="2162" y="9595"/>
                    <a:pt x="2107" y="9509"/>
                    <a:pt x="2067" y="9414"/>
                  </a:cubicBezTo>
                  <a:cubicBezTo>
                    <a:pt x="1421" y="7793"/>
                    <a:pt x="896" y="6311"/>
                    <a:pt x="596" y="5235"/>
                  </a:cubicBezTo>
                  <a:cubicBezTo>
                    <a:pt x="560" y="5125"/>
                    <a:pt x="596" y="5015"/>
                    <a:pt x="675" y="4934"/>
                  </a:cubicBezTo>
                  <a:cubicBezTo>
                    <a:pt x="732" y="4885"/>
                    <a:pt x="803" y="4858"/>
                    <a:pt x="876" y="4858"/>
                  </a:cubicBezTo>
                  <a:cubicBezTo>
                    <a:pt x="913" y="4858"/>
                    <a:pt x="950" y="4865"/>
                    <a:pt x="986" y="4880"/>
                  </a:cubicBezTo>
                  <a:cubicBezTo>
                    <a:pt x="1541" y="5085"/>
                    <a:pt x="2137" y="5691"/>
                    <a:pt x="2707" y="6627"/>
                  </a:cubicBezTo>
                  <a:cubicBezTo>
                    <a:pt x="2783" y="6753"/>
                    <a:pt x="2914" y="6827"/>
                    <a:pt x="3056" y="6827"/>
                  </a:cubicBezTo>
                  <a:cubicBezTo>
                    <a:pt x="3093" y="6827"/>
                    <a:pt x="3130" y="6822"/>
                    <a:pt x="3167" y="6812"/>
                  </a:cubicBezTo>
                  <a:cubicBezTo>
                    <a:pt x="3348" y="6761"/>
                    <a:pt x="3472" y="6602"/>
                    <a:pt x="3472" y="6412"/>
                  </a:cubicBezTo>
                  <a:lnTo>
                    <a:pt x="3472" y="2773"/>
                  </a:lnTo>
                  <a:cubicBezTo>
                    <a:pt x="3472" y="2628"/>
                    <a:pt x="3352" y="2508"/>
                    <a:pt x="3208" y="2508"/>
                  </a:cubicBezTo>
                  <a:cubicBezTo>
                    <a:pt x="3063" y="2508"/>
                    <a:pt x="2943" y="2628"/>
                    <a:pt x="2943" y="2773"/>
                  </a:cubicBezTo>
                  <a:lnTo>
                    <a:pt x="2943" y="6015"/>
                  </a:lnTo>
                  <a:cubicBezTo>
                    <a:pt x="2368" y="5155"/>
                    <a:pt x="1777" y="4610"/>
                    <a:pt x="1171" y="4384"/>
                  </a:cubicBezTo>
                  <a:cubicBezTo>
                    <a:pt x="1074" y="4346"/>
                    <a:pt x="974" y="4328"/>
                    <a:pt x="875" y="4328"/>
                  </a:cubicBezTo>
                  <a:cubicBezTo>
                    <a:pt x="672" y="4328"/>
                    <a:pt x="475" y="4405"/>
                    <a:pt x="320" y="4550"/>
                  </a:cubicBezTo>
                  <a:cubicBezTo>
                    <a:pt x="90" y="4760"/>
                    <a:pt x="0" y="5080"/>
                    <a:pt x="85" y="5380"/>
                  </a:cubicBezTo>
                  <a:cubicBezTo>
                    <a:pt x="395" y="6472"/>
                    <a:pt x="926" y="7973"/>
                    <a:pt x="1576" y="9609"/>
                  </a:cubicBezTo>
                  <a:cubicBezTo>
                    <a:pt x="1641" y="9775"/>
                    <a:pt x="1742" y="9919"/>
                    <a:pt x="1862" y="10039"/>
                  </a:cubicBezTo>
                  <a:cubicBezTo>
                    <a:pt x="2362" y="10525"/>
                    <a:pt x="2673" y="11030"/>
                    <a:pt x="2812" y="11570"/>
                  </a:cubicBezTo>
                  <a:lnTo>
                    <a:pt x="2392" y="11570"/>
                  </a:lnTo>
                  <a:cubicBezTo>
                    <a:pt x="2247" y="11570"/>
                    <a:pt x="2127" y="11690"/>
                    <a:pt x="2127" y="11836"/>
                  </a:cubicBezTo>
                  <a:lnTo>
                    <a:pt x="2127" y="13672"/>
                  </a:lnTo>
                  <a:cubicBezTo>
                    <a:pt x="2127" y="13822"/>
                    <a:pt x="2247" y="13938"/>
                    <a:pt x="2392" y="13938"/>
                  </a:cubicBezTo>
                  <a:lnTo>
                    <a:pt x="9674" y="13938"/>
                  </a:lnTo>
                  <a:cubicBezTo>
                    <a:pt x="9819" y="13938"/>
                    <a:pt x="9934" y="13822"/>
                    <a:pt x="9934" y="13672"/>
                  </a:cubicBezTo>
                  <a:lnTo>
                    <a:pt x="9934" y="11836"/>
                  </a:lnTo>
                  <a:cubicBezTo>
                    <a:pt x="9934" y="11690"/>
                    <a:pt x="9819" y="11570"/>
                    <a:pt x="9674" y="11570"/>
                  </a:cubicBezTo>
                  <a:lnTo>
                    <a:pt x="9233" y="11570"/>
                  </a:lnTo>
                  <a:cubicBezTo>
                    <a:pt x="9263" y="11376"/>
                    <a:pt x="9308" y="11180"/>
                    <a:pt x="9369" y="10985"/>
                  </a:cubicBezTo>
                  <a:cubicBezTo>
                    <a:pt x="9429" y="10785"/>
                    <a:pt x="9514" y="10579"/>
                    <a:pt x="9614" y="10375"/>
                  </a:cubicBezTo>
                  <a:cubicBezTo>
                    <a:pt x="9644" y="10315"/>
                    <a:pt x="9674" y="10255"/>
                    <a:pt x="9708" y="10195"/>
                  </a:cubicBezTo>
                  <a:cubicBezTo>
                    <a:pt x="9808" y="10009"/>
                    <a:pt x="9863" y="9805"/>
                    <a:pt x="9863" y="9595"/>
                  </a:cubicBezTo>
                  <a:lnTo>
                    <a:pt x="9863" y="5465"/>
                  </a:lnTo>
                  <a:cubicBezTo>
                    <a:pt x="9863" y="4880"/>
                    <a:pt x="9388" y="4405"/>
                    <a:pt x="8803" y="4405"/>
                  </a:cubicBezTo>
                  <a:cubicBezTo>
                    <a:pt x="8558" y="4405"/>
                    <a:pt x="8327" y="4484"/>
                    <a:pt x="8142" y="4634"/>
                  </a:cubicBezTo>
                  <a:cubicBezTo>
                    <a:pt x="7962" y="4304"/>
                    <a:pt x="7611" y="4084"/>
                    <a:pt x="7211" y="4084"/>
                  </a:cubicBezTo>
                  <a:cubicBezTo>
                    <a:pt x="6926" y="4084"/>
                    <a:pt x="6661" y="4195"/>
                    <a:pt x="6461" y="4394"/>
                  </a:cubicBezTo>
                  <a:cubicBezTo>
                    <a:pt x="6445" y="4410"/>
                    <a:pt x="6431" y="4424"/>
                    <a:pt x="6415" y="4444"/>
                  </a:cubicBezTo>
                  <a:cubicBezTo>
                    <a:pt x="6221" y="4225"/>
                    <a:pt x="5935" y="4084"/>
                    <a:pt x="5620" y="4084"/>
                  </a:cubicBezTo>
                  <a:cubicBezTo>
                    <a:pt x="5430" y="4084"/>
                    <a:pt x="5244" y="4135"/>
                    <a:pt x="5084" y="4225"/>
                  </a:cubicBezTo>
                  <a:lnTo>
                    <a:pt x="5084" y="1072"/>
                  </a:lnTo>
                  <a:cubicBezTo>
                    <a:pt x="5084" y="481"/>
                    <a:pt x="4604" y="0"/>
                    <a:pt x="4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5"/>
            <p:cNvSpPr/>
            <p:nvPr/>
          </p:nvSpPr>
          <p:spPr>
            <a:xfrm>
              <a:off x="2782950" y="3415175"/>
              <a:ext cx="93225" cy="88250"/>
            </a:xfrm>
            <a:custGeom>
              <a:avLst/>
              <a:gdLst/>
              <a:ahLst/>
              <a:cxnLst/>
              <a:rect l="l" t="t" r="r" b="b"/>
              <a:pathLst>
                <a:path w="3729" h="3530" extrusionOk="0">
                  <a:moveTo>
                    <a:pt x="1867" y="561"/>
                  </a:moveTo>
                  <a:lnTo>
                    <a:pt x="2142" y="1122"/>
                  </a:lnTo>
                  <a:cubicBezTo>
                    <a:pt x="2211" y="1268"/>
                    <a:pt x="2357" y="1372"/>
                    <a:pt x="2516" y="1397"/>
                  </a:cubicBezTo>
                  <a:lnTo>
                    <a:pt x="3137" y="1487"/>
                  </a:lnTo>
                  <a:lnTo>
                    <a:pt x="2687" y="1917"/>
                  </a:lnTo>
                  <a:cubicBezTo>
                    <a:pt x="2572" y="2037"/>
                    <a:pt x="2516" y="2203"/>
                    <a:pt x="2547" y="2363"/>
                  </a:cubicBezTo>
                  <a:lnTo>
                    <a:pt x="2652" y="2979"/>
                  </a:lnTo>
                  <a:lnTo>
                    <a:pt x="2096" y="2688"/>
                  </a:lnTo>
                  <a:cubicBezTo>
                    <a:pt x="2026" y="2649"/>
                    <a:pt x="1946" y="2633"/>
                    <a:pt x="1867" y="2633"/>
                  </a:cubicBezTo>
                  <a:cubicBezTo>
                    <a:pt x="1786" y="2633"/>
                    <a:pt x="1701" y="2649"/>
                    <a:pt x="1631" y="2688"/>
                  </a:cubicBezTo>
                  <a:lnTo>
                    <a:pt x="1081" y="2979"/>
                  </a:lnTo>
                  <a:lnTo>
                    <a:pt x="1186" y="2368"/>
                  </a:lnTo>
                  <a:cubicBezTo>
                    <a:pt x="1211" y="2203"/>
                    <a:pt x="1160" y="2037"/>
                    <a:pt x="1040" y="1917"/>
                  </a:cubicBezTo>
                  <a:lnTo>
                    <a:pt x="595" y="1487"/>
                  </a:lnTo>
                  <a:lnTo>
                    <a:pt x="1211" y="1397"/>
                  </a:lnTo>
                  <a:cubicBezTo>
                    <a:pt x="1375" y="1372"/>
                    <a:pt x="1516" y="1268"/>
                    <a:pt x="1592" y="1122"/>
                  </a:cubicBezTo>
                  <a:lnTo>
                    <a:pt x="1867" y="561"/>
                  </a:lnTo>
                  <a:close/>
                  <a:moveTo>
                    <a:pt x="1867" y="0"/>
                  </a:moveTo>
                  <a:cubicBezTo>
                    <a:pt x="1671" y="0"/>
                    <a:pt x="1496" y="106"/>
                    <a:pt x="1412" y="281"/>
                  </a:cubicBezTo>
                  <a:lnTo>
                    <a:pt x="1121" y="871"/>
                  </a:lnTo>
                  <a:lnTo>
                    <a:pt x="465" y="967"/>
                  </a:lnTo>
                  <a:cubicBezTo>
                    <a:pt x="275" y="997"/>
                    <a:pt x="120" y="1127"/>
                    <a:pt x="60" y="1312"/>
                  </a:cubicBezTo>
                  <a:cubicBezTo>
                    <a:pt x="0" y="1497"/>
                    <a:pt x="50" y="1693"/>
                    <a:pt x="190" y="1827"/>
                  </a:cubicBezTo>
                  <a:lnTo>
                    <a:pt x="661" y="2288"/>
                  </a:lnTo>
                  <a:lnTo>
                    <a:pt x="550" y="2938"/>
                  </a:lnTo>
                  <a:cubicBezTo>
                    <a:pt x="516" y="3129"/>
                    <a:pt x="595" y="3319"/>
                    <a:pt x="751" y="3434"/>
                  </a:cubicBezTo>
                  <a:cubicBezTo>
                    <a:pt x="835" y="3499"/>
                    <a:pt x="941" y="3529"/>
                    <a:pt x="1045" y="3529"/>
                  </a:cubicBezTo>
                  <a:cubicBezTo>
                    <a:pt x="1126" y="3529"/>
                    <a:pt x="1206" y="3509"/>
                    <a:pt x="1281" y="3469"/>
                  </a:cubicBezTo>
                  <a:lnTo>
                    <a:pt x="1867" y="3164"/>
                  </a:lnTo>
                  <a:lnTo>
                    <a:pt x="2452" y="3469"/>
                  </a:lnTo>
                  <a:cubicBezTo>
                    <a:pt x="2528" y="3509"/>
                    <a:pt x="2610" y="3530"/>
                    <a:pt x="2691" y="3530"/>
                  </a:cubicBezTo>
                  <a:cubicBezTo>
                    <a:pt x="2793" y="3530"/>
                    <a:pt x="2894" y="3498"/>
                    <a:pt x="2983" y="3434"/>
                  </a:cubicBezTo>
                  <a:cubicBezTo>
                    <a:pt x="3137" y="3319"/>
                    <a:pt x="3213" y="3129"/>
                    <a:pt x="3183" y="2938"/>
                  </a:cubicBezTo>
                  <a:lnTo>
                    <a:pt x="3068" y="2288"/>
                  </a:lnTo>
                  <a:lnTo>
                    <a:pt x="3543" y="1827"/>
                  </a:lnTo>
                  <a:cubicBezTo>
                    <a:pt x="3678" y="1693"/>
                    <a:pt x="3728" y="1497"/>
                    <a:pt x="3668" y="1312"/>
                  </a:cubicBezTo>
                  <a:cubicBezTo>
                    <a:pt x="3608" y="1127"/>
                    <a:pt x="3453" y="997"/>
                    <a:pt x="3262" y="967"/>
                  </a:cubicBezTo>
                  <a:lnTo>
                    <a:pt x="2607" y="871"/>
                  </a:lnTo>
                  <a:lnTo>
                    <a:pt x="2317" y="281"/>
                  </a:lnTo>
                  <a:cubicBezTo>
                    <a:pt x="2232" y="106"/>
                    <a:pt x="2056" y="0"/>
                    <a:pt x="1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5"/>
            <p:cNvSpPr/>
            <p:nvPr/>
          </p:nvSpPr>
          <p:spPr>
            <a:xfrm>
              <a:off x="2603275" y="3481000"/>
              <a:ext cx="93225" cy="88250"/>
            </a:xfrm>
            <a:custGeom>
              <a:avLst/>
              <a:gdLst/>
              <a:ahLst/>
              <a:cxnLst/>
              <a:rect l="l" t="t" r="r" b="b"/>
              <a:pathLst>
                <a:path w="3729" h="3530" extrusionOk="0">
                  <a:moveTo>
                    <a:pt x="1862" y="561"/>
                  </a:moveTo>
                  <a:lnTo>
                    <a:pt x="2137" y="1121"/>
                  </a:lnTo>
                  <a:cubicBezTo>
                    <a:pt x="2212" y="1266"/>
                    <a:pt x="2353" y="1372"/>
                    <a:pt x="2518" y="1397"/>
                  </a:cubicBezTo>
                  <a:lnTo>
                    <a:pt x="3134" y="1487"/>
                  </a:lnTo>
                  <a:lnTo>
                    <a:pt x="2688" y="1917"/>
                  </a:lnTo>
                  <a:cubicBezTo>
                    <a:pt x="2568" y="2037"/>
                    <a:pt x="2513" y="2202"/>
                    <a:pt x="2543" y="2367"/>
                  </a:cubicBezTo>
                  <a:lnTo>
                    <a:pt x="2647" y="2978"/>
                  </a:lnTo>
                  <a:lnTo>
                    <a:pt x="2097" y="2688"/>
                  </a:lnTo>
                  <a:cubicBezTo>
                    <a:pt x="2025" y="2650"/>
                    <a:pt x="1944" y="2631"/>
                    <a:pt x="1864" y="2631"/>
                  </a:cubicBezTo>
                  <a:cubicBezTo>
                    <a:pt x="1783" y="2631"/>
                    <a:pt x="1701" y="2650"/>
                    <a:pt x="1626" y="2688"/>
                  </a:cubicBezTo>
                  <a:lnTo>
                    <a:pt x="1076" y="2978"/>
                  </a:lnTo>
                  <a:lnTo>
                    <a:pt x="1182" y="2367"/>
                  </a:lnTo>
                  <a:cubicBezTo>
                    <a:pt x="1212" y="2202"/>
                    <a:pt x="1157" y="2037"/>
                    <a:pt x="1037" y="1917"/>
                  </a:cubicBezTo>
                  <a:lnTo>
                    <a:pt x="591" y="1487"/>
                  </a:lnTo>
                  <a:lnTo>
                    <a:pt x="1206" y="1397"/>
                  </a:lnTo>
                  <a:cubicBezTo>
                    <a:pt x="1372" y="1372"/>
                    <a:pt x="1512" y="1266"/>
                    <a:pt x="1587" y="1121"/>
                  </a:cubicBezTo>
                  <a:lnTo>
                    <a:pt x="1862" y="561"/>
                  </a:lnTo>
                  <a:close/>
                  <a:moveTo>
                    <a:pt x="1862" y="0"/>
                  </a:moveTo>
                  <a:cubicBezTo>
                    <a:pt x="1672" y="0"/>
                    <a:pt x="1497" y="106"/>
                    <a:pt x="1411" y="280"/>
                  </a:cubicBezTo>
                  <a:lnTo>
                    <a:pt x="1116" y="871"/>
                  </a:lnTo>
                  <a:lnTo>
                    <a:pt x="466" y="966"/>
                  </a:lnTo>
                  <a:cubicBezTo>
                    <a:pt x="275" y="996"/>
                    <a:pt x="115" y="1127"/>
                    <a:pt x="60" y="1312"/>
                  </a:cubicBezTo>
                  <a:cubicBezTo>
                    <a:pt x="0" y="1497"/>
                    <a:pt x="46" y="1691"/>
                    <a:pt x="185" y="1827"/>
                  </a:cubicBezTo>
                  <a:lnTo>
                    <a:pt x="661" y="2287"/>
                  </a:lnTo>
                  <a:lnTo>
                    <a:pt x="545" y="2938"/>
                  </a:lnTo>
                  <a:cubicBezTo>
                    <a:pt x="515" y="3128"/>
                    <a:pt x="591" y="3319"/>
                    <a:pt x="746" y="3433"/>
                  </a:cubicBezTo>
                  <a:cubicBezTo>
                    <a:pt x="833" y="3498"/>
                    <a:pt x="937" y="3530"/>
                    <a:pt x="1041" y="3530"/>
                  </a:cubicBezTo>
                  <a:cubicBezTo>
                    <a:pt x="1122" y="3530"/>
                    <a:pt x="1203" y="3511"/>
                    <a:pt x="1277" y="3474"/>
                  </a:cubicBezTo>
                  <a:lnTo>
                    <a:pt x="1862" y="3163"/>
                  </a:lnTo>
                  <a:lnTo>
                    <a:pt x="2448" y="3474"/>
                  </a:lnTo>
                  <a:cubicBezTo>
                    <a:pt x="2522" y="3508"/>
                    <a:pt x="2603" y="3529"/>
                    <a:pt x="2683" y="3529"/>
                  </a:cubicBezTo>
                  <a:cubicBezTo>
                    <a:pt x="2788" y="3529"/>
                    <a:pt x="2887" y="3499"/>
                    <a:pt x="2978" y="3433"/>
                  </a:cubicBezTo>
                  <a:cubicBezTo>
                    <a:pt x="3134" y="3319"/>
                    <a:pt x="3213" y="3128"/>
                    <a:pt x="3178" y="2938"/>
                  </a:cubicBezTo>
                  <a:lnTo>
                    <a:pt x="3068" y="2287"/>
                  </a:lnTo>
                  <a:lnTo>
                    <a:pt x="3538" y="1827"/>
                  </a:lnTo>
                  <a:cubicBezTo>
                    <a:pt x="3679" y="1691"/>
                    <a:pt x="3728" y="1497"/>
                    <a:pt x="3668" y="1312"/>
                  </a:cubicBezTo>
                  <a:cubicBezTo>
                    <a:pt x="3608" y="1127"/>
                    <a:pt x="3453" y="996"/>
                    <a:pt x="3259" y="966"/>
                  </a:cubicBezTo>
                  <a:lnTo>
                    <a:pt x="2608" y="871"/>
                  </a:lnTo>
                  <a:lnTo>
                    <a:pt x="2312" y="280"/>
                  </a:lnTo>
                  <a:cubicBezTo>
                    <a:pt x="2227" y="106"/>
                    <a:pt x="2058" y="0"/>
                    <a:pt x="18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5"/>
            <p:cNvSpPr/>
            <p:nvPr/>
          </p:nvSpPr>
          <p:spPr>
            <a:xfrm>
              <a:off x="2963575" y="3481000"/>
              <a:ext cx="93225" cy="88250"/>
            </a:xfrm>
            <a:custGeom>
              <a:avLst/>
              <a:gdLst/>
              <a:ahLst/>
              <a:cxnLst/>
              <a:rect l="l" t="t" r="r" b="b"/>
              <a:pathLst>
                <a:path w="3729" h="3530" extrusionOk="0">
                  <a:moveTo>
                    <a:pt x="1863" y="561"/>
                  </a:moveTo>
                  <a:lnTo>
                    <a:pt x="2138" y="1121"/>
                  </a:lnTo>
                  <a:cubicBezTo>
                    <a:pt x="2213" y="1266"/>
                    <a:pt x="2354" y="1372"/>
                    <a:pt x="2518" y="1397"/>
                  </a:cubicBezTo>
                  <a:lnTo>
                    <a:pt x="3134" y="1487"/>
                  </a:lnTo>
                  <a:lnTo>
                    <a:pt x="2689" y="1917"/>
                  </a:lnTo>
                  <a:cubicBezTo>
                    <a:pt x="2569" y="2037"/>
                    <a:pt x="2518" y="2202"/>
                    <a:pt x="2544" y="2367"/>
                  </a:cubicBezTo>
                  <a:lnTo>
                    <a:pt x="2648" y="2978"/>
                  </a:lnTo>
                  <a:lnTo>
                    <a:pt x="2098" y="2688"/>
                  </a:lnTo>
                  <a:cubicBezTo>
                    <a:pt x="2025" y="2650"/>
                    <a:pt x="1945" y="2631"/>
                    <a:pt x="1864" y="2631"/>
                  </a:cubicBezTo>
                  <a:cubicBezTo>
                    <a:pt x="1784" y="2631"/>
                    <a:pt x="1702" y="2650"/>
                    <a:pt x="1627" y="2688"/>
                  </a:cubicBezTo>
                  <a:lnTo>
                    <a:pt x="1077" y="2978"/>
                  </a:lnTo>
                  <a:lnTo>
                    <a:pt x="1183" y="2367"/>
                  </a:lnTo>
                  <a:cubicBezTo>
                    <a:pt x="1213" y="2202"/>
                    <a:pt x="1157" y="2037"/>
                    <a:pt x="1037" y="1917"/>
                  </a:cubicBezTo>
                  <a:lnTo>
                    <a:pt x="592" y="1487"/>
                  </a:lnTo>
                  <a:lnTo>
                    <a:pt x="1207" y="1397"/>
                  </a:lnTo>
                  <a:cubicBezTo>
                    <a:pt x="1372" y="1372"/>
                    <a:pt x="1518" y="1266"/>
                    <a:pt x="1587" y="1121"/>
                  </a:cubicBezTo>
                  <a:lnTo>
                    <a:pt x="1863" y="561"/>
                  </a:lnTo>
                  <a:close/>
                  <a:moveTo>
                    <a:pt x="1863" y="0"/>
                  </a:moveTo>
                  <a:cubicBezTo>
                    <a:pt x="1673" y="0"/>
                    <a:pt x="1497" y="106"/>
                    <a:pt x="1412" y="280"/>
                  </a:cubicBezTo>
                  <a:lnTo>
                    <a:pt x="1123" y="871"/>
                  </a:lnTo>
                  <a:lnTo>
                    <a:pt x="467" y="966"/>
                  </a:lnTo>
                  <a:cubicBezTo>
                    <a:pt x="276" y="996"/>
                    <a:pt x="121" y="1127"/>
                    <a:pt x="61" y="1312"/>
                  </a:cubicBezTo>
                  <a:cubicBezTo>
                    <a:pt x="1" y="1497"/>
                    <a:pt x="47" y="1691"/>
                    <a:pt x="186" y="1827"/>
                  </a:cubicBezTo>
                  <a:lnTo>
                    <a:pt x="661" y="2287"/>
                  </a:lnTo>
                  <a:lnTo>
                    <a:pt x="546" y="2938"/>
                  </a:lnTo>
                  <a:cubicBezTo>
                    <a:pt x="516" y="3128"/>
                    <a:pt x="592" y="3319"/>
                    <a:pt x="747" y="3433"/>
                  </a:cubicBezTo>
                  <a:cubicBezTo>
                    <a:pt x="837" y="3498"/>
                    <a:pt x="940" y="3530"/>
                    <a:pt x="1044" y="3530"/>
                  </a:cubicBezTo>
                  <a:cubicBezTo>
                    <a:pt x="1123" y="3530"/>
                    <a:pt x="1203" y="3511"/>
                    <a:pt x="1278" y="3474"/>
                  </a:cubicBezTo>
                  <a:lnTo>
                    <a:pt x="1863" y="3163"/>
                  </a:lnTo>
                  <a:lnTo>
                    <a:pt x="2449" y="3474"/>
                  </a:lnTo>
                  <a:cubicBezTo>
                    <a:pt x="2523" y="3508"/>
                    <a:pt x="2604" y="3529"/>
                    <a:pt x="2684" y="3529"/>
                  </a:cubicBezTo>
                  <a:cubicBezTo>
                    <a:pt x="2789" y="3529"/>
                    <a:pt x="2888" y="3499"/>
                    <a:pt x="2978" y="3433"/>
                  </a:cubicBezTo>
                  <a:cubicBezTo>
                    <a:pt x="3134" y="3319"/>
                    <a:pt x="3214" y="3128"/>
                    <a:pt x="3179" y="2938"/>
                  </a:cubicBezTo>
                  <a:lnTo>
                    <a:pt x="3068" y="2287"/>
                  </a:lnTo>
                  <a:lnTo>
                    <a:pt x="3539" y="1827"/>
                  </a:lnTo>
                  <a:cubicBezTo>
                    <a:pt x="3680" y="1691"/>
                    <a:pt x="3729" y="1497"/>
                    <a:pt x="3669" y="1312"/>
                  </a:cubicBezTo>
                  <a:cubicBezTo>
                    <a:pt x="3609" y="1127"/>
                    <a:pt x="3454" y="996"/>
                    <a:pt x="3264" y="966"/>
                  </a:cubicBezTo>
                  <a:lnTo>
                    <a:pt x="2608" y="871"/>
                  </a:lnTo>
                  <a:lnTo>
                    <a:pt x="2318" y="280"/>
                  </a:lnTo>
                  <a:cubicBezTo>
                    <a:pt x="2228" y="106"/>
                    <a:pt x="2058" y="0"/>
                    <a:pt x="18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5"/>
            <p:cNvSpPr/>
            <p:nvPr/>
          </p:nvSpPr>
          <p:spPr>
            <a:xfrm>
              <a:off x="2687975" y="3438325"/>
              <a:ext cx="93225" cy="88275"/>
            </a:xfrm>
            <a:custGeom>
              <a:avLst/>
              <a:gdLst/>
              <a:ahLst/>
              <a:cxnLst/>
              <a:rect l="l" t="t" r="r" b="b"/>
              <a:pathLst>
                <a:path w="3729" h="3531" extrusionOk="0">
                  <a:moveTo>
                    <a:pt x="1862" y="561"/>
                  </a:moveTo>
                  <a:lnTo>
                    <a:pt x="2142" y="1122"/>
                  </a:lnTo>
                  <a:cubicBezTo>
                    <a:pt x="2213" y="1266"/>
                    <a:pt x="2358" y="1372"/>
                    <a:pt x="2518" y="1397"/>
                  </a:cubicBezTo>
                  <a:lnTo>
                    <a:pt x="3133" y="1487"/>
                  </a:lnTo>
                  <a:lnTo>
                    <a:pt x="2688" y="1917"/>
                  </a:lnTo>
                  <a:cubicBezTo>
                    <a:pt x="2573" y="2037"/>
                    <a:pt x="2518" y="2203"/>
                    <a:pt x="2543" y="2368"/>
                  </a:cubicBezTo>
                  <a:lnTo>
                    <a:pt x="2647" y="2978"/>
                  </a:lnTo>
                  <a:lnTo>
                    <a:pt x="2097" y="2688"/>
                  </a:lnTo>
                  <a:cubicBezTo>
                    <a:pt x="2028" y="2648"/>
                    <a:pt x="1947" y="2633"/>
                    <a:pt x="1862" y="2633"/>
                  </a:cubicBezTo>
                  <a:cubicBezTo>
                    <a:pt x="1781" y="2633"/>
                    <a:pt x="1702" y="2648"/>
                    <a:pt x="1631" y="2688"/>
                  </a:cubicBezTo>
                  <a:lnTo>
                    <a:pt x="1081" y="2978"/>
                  </a:lnTo>
                  <a:lnTo>
                    <a:pt x="1187" y="2368"/>
                  </a:lnTo>
                  <a:cubicBezTo>
                    <a:pt x="1211" y="2203"/>
                    <a:pt x="1157" y="2037"/>
                    <a:pt x="1042" y="1917"/>
                  </a:cubicBezTo>
                  <a:lnTo>
                    <a:pt x="596" y="1487"/>
                  </a:lnTo>
                  <a:lnTo>
                    <a:pt x="1211" y="1397"/>
                  </a:lnTo>
                  <a:cubicBezTo>
                    <a:pt x="1372" y="1372"/>
                    <a:pt x="1517" y="1266"/>
                    <a:pt x="1587" y="1122"/>
                  </a:cubicBezTo>
                  <a:lnTo>
                    <a:pt x="1862" y="561"/>
                  </a:lnTo>
                  <a:close/>
                  <a:moveTo>
                    <a:pt x="1867" y="0"/>
                  </a:moveTo>
                  <a:cubicBezTo>
                    <a:pt x="1672" y="0"/>
                    <a:pt x="1497" y="106"/>
                    <a:pt x="1412" y="281"/>
                  </a:cubicBezTo>
                  <a:lnTo>
                    <a:pt x="1121" y="871"/>
                  </a:lnTo>
                  <a:lnTo>
                    <a:pt x="466" y="966"/>
                  </a:lnTo>
                  <a:cubicBezTo>
                    <a:pt x="275" y="996"/>
                    <a:pt x="120" y="1127"/>
                    <a:pt x="60" y="1312"/>
                  </a:cubicBezTo>
                  <a:cubicBezTo>
                    <a:pt x="0" y="1497"/>
                    <a:pt x="51" y="1693"/>
                    <a:pt x="185" y="1827"/>
                  </a:cubicBezTo>
                  <a:lnTo>
                    <a:pt x="661" y="2287"/>
                  </a:lnTo>
                  <a:lnTo>
                    <a:pt x="550" y="2938"/>
                  </a:lnTo>
                  <a:cubicBezTo>
                    <a:pt x="516" y="3128"/>
                    <a:pt x="591" y="3319"/>
                    <a:pt x="751" y="3434"/>
                  </a:cubicBezTo>
                  <a:cubicBezTo>
                    <a:pt x="836" y="3499"/>
                    <a:pt x="941" y="3529"/>
                    <a:pt x="1046" y="3529"/>
                  </a:cubicBezTo>
                  <a:cubicBezTo>
                    <a:pt x="1127" y="3529"/>
                    <a:pt x="1206" y="3509"/>
                    <a:pt x="1282" y="3474"/>
                  </a:cubicBezTo>
                  <a:lnTo>
                    <a:pt x="1867" y="3164"/>
                  </a:lnTo>
                  <a:lnTo>
                    <a:pt x="2448" y="3474"/>
                  </a:lnTo>
                  <a:cubicBezTo>
                    <a:pt x="2524" y="3511"/>
                    <a:pt x="2605" y="3530"/>
                    <a:pt x="2685" y="3530"/>
                  </a:cubicBezTo>
                  <a:cubicBezTo>
                    <a:pt x="2789" y="3530"/>
                    <a:pt x="2890" y="3499"/>
                    <a:pt x="2978" y="3434"/>
                  </a:cubicBezTo>
                  <a:cubicBezTo>
                    <a:pt x="3139" y="3319"/>
                    <a:pt x="3213" y="3128"/>
                    <a:pt x="3178" y="2938"/>
                  </a:cubicBezTo>
                  <a:lnTo>
                    <a:pt x="3068" y="2287"/>
                  </a:lnTo>
                  <a:lnTo>
                    <a:pt x="3543" y="1827"/>
                  </a:lnTo>
                  <a:cubicBezTo>
                    <a:pt x="3679" y="1693"/>
                    <a:pt x="3728" y="1497"/>
                    <a:pt x="3668" y="1312"/>
                  </a:cubicBezTo>
                  <a:cubicBezTo>
                    <a:pt x="3608" y="1127"/>
                    <a:pt x="3453" y="996"/>
                    <a:pt x="3264" y="966"/>
                  </a:cubicBezTo>
                  <a:lnTo>
                    <a:pt x="2608" y="871"/>
                  </a:lnTo>
                  <a:lnTo>
                    <a:pt x="2317" y="281"/>
                  </a:lnTo>
                  <a:cubicBezTo>
                    <a:pt x="2232" y="106"/>
                    <a:pt x="2058" y="0"/>
                    <a:pt x="1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5"/>
            <p:cNvSpPr/>
            <p:nvPr/>
          </p:nvSpPr>
          <p:spPr>
            <a:xfrm>
              <a:off x="2877900" y="3438325"/>
              <a:ext cx="93225" cy="88275"/>
            </a:xfrm>
            <a:custGeom>
              <a:avLst/>
              <a:gdLst/>
              <a:ahLst/>
              <a:cxnLst/>
              <a:rect l="l" t="t" r="r" b="b"/>
              <a:pathLst>
                <a:path w="3729" h="3531" extrusionOk="0">
                  <a:moveTo>
                    <a:pt x="1866" y="0"/>
                  </a:moveTo>
                  <a:cubicBezTo>
                    <a:pt x="1672" y="0"/>
                    <a:pt x="1501" y="111"/>
                    <a:pt x="1416" y="281"/>
                  </a:cubicBezTo>
                  <a:lnTo>
                    <a:pt x="1121" y="871"/>
                  </a:lnTo>
                  <a:lnTo>
                    <a:pt x="466" y="966"/>
                  </a:lnTo>
                  <a:cubicBezTo>
                    <a:pt x="275" y="996"/>
                    <a:pt x="120" y="1127"/>
                    <a:pt x="60" y="1312"/>
                  </a:cubicBezTo>
                  <a:cubicBezTo>
                    <a:pt x="0" y="1497"/>
                    <a:pt x="50" y="1693"/>
                    <a:pt x="190" y="1827"/>
                  </a:cubicBezTo>
                  <a:lnTo>
                    <a:pt x="661" y="2287"/>
                  </a:lnTo>
                  <a:lnTo>
                    <a:pt x="550" y="2938"/>
                  </a:lnTo>
                  <a:cubicBezTo>
                    <a:pt x="515" y="3128"/>
                    <a:pt x="596" y="3319"/>
                    <a:pt x="751" y="3434"/>
                  </a:cubicBezTo>
                  <a:cubicBezTo>
                    <a:pt x="841" y="3499"/>
                    <a:pt x="940" y="3529"/>
                    <a:pt x="1046" y="3529"/>
                  </a:cubicBezTo>
                  <a:cubicBezTo>
                    <a:pt x="1127" y="3529"/>
                    <a:pt x="1206" y="3509"/>
                    <a:pt x="1282" y="3474"/>
                  </a:cubicBezTo>
                  <a:lnTo>
                    <a:pt x="1866" y="3164"/>
                  </a:lnTo>
                  <a:lnTo>
                    <a:pt x="2453" y="3474"/>
                  </a:lnTo>
                  <a:cubicBezTo>
                    <a:pt x="2527" y="3511"/>
                    <a:pt x="2606" y="3530"/>
                    <a:pt x="2686" y="3530"/>
                  </a:cubicBezTo>
                  <a:cubicBezTo>
                    <a:pt x="2789" y="3530"/>
                    <a:pt x="2892" y="3499"/>
                    <a:pt x="2982" y="3434"/>
                  </a:cubicBezTo>
                  <a:cubicBezTo>
                    <a:pt x="3138" y="3319"/>
                    <a:pt x="3213" y="3128"/>
                    <a:pt x="3183" y="2938"/>
                  </a:cubicBezTo>
                  <a:lnTo>
                    <a:pt x="3153" y="2778"/>
                  </a:lnTo>
                  <a:cubicBezTo>
                    <a:pt x="3130" y="2649"/>
                    <a:pt x="3021" y="2559"/>
                    <a:pt x="2895" y="2559"/>
                  </a:cubicBezTo>
                  <a:cubicBezTo>
                    <a:pt x="2879" y="2559"/>
                    <a:pt x="2864" y="2561"/>
                    <a:pt x="2848" y="2564"/>
                  </a:cubicBezTo>
                  <a:cubicBezTo>
                    <a:pt x="2702" y="2588"/>
                    <a:pt x="2608" y="2723"/>
                    <a:pt x="2633" y="2869"/>
                  </a:cubicBezTo>
                  <a:lnTo>
                    <a:pt x="2652" y="2978"/>
                  </a:lnTo>
                  <a:lnTo>
                    <a:pt x="2102" y="2688"/>
                  </a:lnTo>
                  <a:cubicBezTo>
                    <a:pt x="2027" y="2651"/>
                    <a:pt x="1945" y="2632"/>
                    <a:pt x="1865" y="2632"/>
                  </a:cubicBezTo>
                  <a:cubicBezTo>
                    <a:pt x="1784" y="2632"/>
                    <a:pt x="1704" y="2651"/>
                    <a:pt x="1631" y="2688"/>
                  </a:cubicBezTo>
                  <a:lnTo>
                    <a:pt x="1081" y="2978"/>
                  </a:lnTo>
                  <a:lnTo>
                    <a:pt x="1187" y="2363"/>
                  </a:lnTo>
                  <a:cubicBezTo>
                    <a:pt x="1211" y="2203"/>
                    <a:pt x="1161" y="2033"/>
                    <a:pt x="1041" y="1917"/>
                  </a:cubicBezTo>
                  <a:lnTo>
                    <a:pt x="596" y="1487"/>
                  </a:lnTo>
                  <a:lnTo>
                    <a:pt x="1211" y="1397"/>
                  </a:lnTo>
                  <a:cubicBezTo>
                    <a:pt x="1376" y="1372"/>
                    <a:pt x="1517" y="1266"/>
                    <a:pt x="1591" y="1122"/>
                  </a:cubicBezTo>
                  <a:lnTo>
                    <a:pt x="1866" y="561"/>
                  </a:lnTo>
                  <a:lnTo>
                    <a:pt x="2142" y="1122"/>
                  </a:lnTo>
                  <a:cubicBezTo>
                    <a:pt x="2212" y="1266"/>
                    <a:pt x="2358" y="1372"/>
                    <a:pt x="2522" y="1397"/>
                  </a:cubicBezTo>
                  <a:lnTo>
                    <a:pt x="3138" y="1487"/>
                  </a:lnTo>
                  <a:cubicBezTo>
                    <a:pt x="3038" y="1587"/>
                    <a:pt x="3038" y="1753"/>
                    <a:pt x="3138" y="1852"/>
                  </a:cubicBezTo>
                  <a:cubicBezTo>
                    <a:pt x="3190" y="1906"/>
                    <a:pt x="3259" y="1934"/>
                    <a:pt x="3329" y="1934"/>
                  </a:cubicBezTo>
                  <a:cubicBezTo>
                    <a:pt x="3396" y="1934"/>
                    <a:pt x="3462" y="1909"/>
                    <a:pt x="3513" y="1857"/>
                  </a:cubicBezTo>
                  <a:lnTo>
                    <a:pt x="3543" y="1827"/>
                  </a:lnTo>
                  <a:cubicBezTo>
                    <a:pt x="3684" y="1693"/>
                    <a:pt x="3728" y="1497"/>
                    <a:pt x="3668" y="1312"/>
                  </a:cubicBezTo>
                  <a:cubicBezTo>
                    <a:pt x="3613" y="1127"/>
                    <a:pt x="3453" y="996"/>
                    <a:pt x="3263" y="966"/>
                  </a:cubicBezTo>
                  <a:lnTo>
                    <a:pt x="2612" y="871"/>
                  </a:lnTo>
                  <a:lnTo>
                    <a:pt x="2317" y="281"/>
                  </a:lnTo>
                  <a:cubicBezTo>
                    <a:pt x="2232" y="106"/>
                    <a:pt x="2057" y="0"/>
                    <a:pt x="1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45"/>
          <p:cNvGrpSpPr/>
          <p:nvPr/>
        </p:nvGrpSpPr>
        <p:grpSpPr>
          <a:xfrm>
            <a:off x="866869" y="2377268"/>
            <a:ext cx="380233" cy="488811"/>
            <a:chOff x="3642075" y="3415125"/>
            <a:chExt cx="348550" cy="451850"/>
          </a:xfrm>
        </p:grpSpPr>
        <p:sp>
          <p:nvSpPr>
            <p:cNvPr id="636" name="Google Shape;636;p45"/>
            <p:cNvSpPr/>
            <p:nvPr/>
          </p:nvSpPr>
          <p:spPr>
            <a:xfrm>
              <a:off x="3642075" y="3668775"/>
              <a:ext cx="343950" cy="198200"/>
            </a:xfrm>
            <a:custGeom>
              <a:avLst/>
              <a:gdLst/>
              <a:ahLst/>
              <a:cxnLst/>
              <a:rect l="l" t="t" r="r" b="b"/>
              <a:pathLst>
                <a:path w="13758" h="7928" extrusionOk="0">
                  <a:moveTo>
                    <a:pt x="261" y="1"/>
                  </a:moveTo>
                  <a:cubicBezTo>
                    <a:pt x="115" y="1"/>
                    <a:pt x="0" y="116"/>
                    <a:pt x="0" y="266"/>
                  </a:cubicBezTo>
                  <a:lnTo>
                    <a:pt x="0" y="7662"/>
                  </a:lnTo>
                  <a:cubicBezTo>
                    <a:pt x="0" y="7812"/>
                    <a:pt x="115" y="7928"/>
                    <a:pt x="261" y="7928"/>
                  </a:cubicBezTo>
                  <a:lnTo>
                    <a:pt x="13492" y="7928"/>
                  </a:lnTo>
                  <a:cubicBezTo>
                    <a:pt x="13637" y="7928"/>
                    <a:pt x="13757" y="7812"/>
                    <a:pt x="13757" y="7662"/>
                  </a:cubicBezTo>
                  <a:lnTo>
                    <a:pt x="13757" y="266"/>
                  </a:lnTo>
                  <a:cubicBezTo>
                    <a:pt x="13757" y="116"/>
                    <a:pt x="13637" y="1"/>
                    <a:pt x="13492" y="1"/>
                  </a:cubicBezTo>
                  <a:lnTo>
                    <a:pt x="4370" y="1"/>
                  </a:lnTo>
                  <a:cubicBezTo>
                    <a:pt x="4219" y="1"/>
                    <a:pt x="4104" y="116"/>
                    <a:pt x="4104" y="266"/>
                  </a:cubicBezTo>
                  <a:cubicBezTo>
                    <a:pt x="4104" y="411"/>
                    <a:pt x="4219" y="527"/>
                    <a:pt x="4370" y="527"/>
                  </a:cubicBezTo>
                  <a:lnTo>
                    <a:pt x="13227" y="527"/>
                  </a:lnTo>
                  <a:lnTo>
                    <a:pt x="13227" y="7398"/>
                  </a:lnTo>
                  <a:lnTo>
                    <a:pt x="526" y="7398"/>
                  </a:lnTo>
                  <a:lnTo>
                    <a:pt x="526" y="527"/>
                  </a:lnTo>
                  <a:lnTo>
                    <a:pt x="3213" y="527"/>
                  </a:lnTo>
                  <a:cubicBezTo>
                    <a:pt x="3358" y="527"/>
                    <a:pt x="3478" y="411"/>
                    <a:pt x="3478" y="266"/>
                  </a:cubicBezTo>
                  <a:cubicBezTo>
                    <a:pt x="3478" y="116"/>
                    <a:pt x="3358"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5"/>
            <p:cNvSpPr/>
            <p:nvPr/>
          </p:nvSpPr>
          <p:spPr>
            <a:xfrm>
              <a:off x="3669950" y="3696425"/>
              <a:ext cx="288050" cy="142900"/>
            </a:xfrm>
            <a:custGeom>
              <a:avLst/>
              <a:gdLst/>
              <a:ahLst/>
              <a:cxnLst/>
              <a:rect l="l" t="t" r="r" b="b"/>
              <a:pathLst>
                <a:path w="11522" h="5716" extrusionOk="0">
                  <a:moveTo>
                    <a:pt x="4245" y="527"/>
                  </a:moveTo>
                  <a:cubicBezTo>
                    <a:pt x="3855" y="1137"/>
                    <a:pt x="3629" y="1968"/>
                    <a:pt x="3629" y="2858"/>
                  </a:cubicBezTo>
                  <a:cubicBezTo>
                    <a:pt x="3629" y="3749"/>
                    <a:pt x="3855" y="4580"/>
                    <a:pt x="4245" y="5191"/>
                  </a:cubicBezTo>
                  <a:lnTo>
                    <a:pt x="1147" y="5191"/>
                  </a:lnTo>
                  <a:cubicBezTo>
                    <a:pt x="1027" y="4916"/>
                    <a:pt x="807" y="4695"/>
                    <a:pt x="532" y="4580"/>
                  </a:cubicBezTo>
                  <a:lnTo>
                    <a:pt x="532" y="1137"/>
                  </a:lnTo>
                  <a:cubicBezTo>
                    <a:pt x="807" y="1022"/>
                    <a:pt x="1027" y="802"/>
                    <a:pt x="1147" y="527"/>
                  </a:cubicBezTo>
                  <a:close/>
                  <a:moveTo>
                    <a:pt x="6618" y="527"/>
                  </a:moveTo>
                  <a:cubicBezTo>
                    <a:pt x="7082" y="1042"/>
                    <a:pt x="7368" y="1922"/>
                    <a:pt x="7368" y="2858"/>
                  </a:cubicBezTo>
                  <a:cubicBezTo>
                    <a:pt x="7368" y="3794"/>
                    <a:pt x="7082" y="4675"/>
                    <a:pt x="6618" y="5191"/>
                  </a:cubicBezTo>
                  <a:lnTo>
                    <a:pt x="4906" y="5191"/>
                  </a:lnTo>
                  <a:cubicBezTo>
                    <a:pt x="4445" y="4675"/>
                    <a:pt x="4160" y="3794"/>
                    <a:pt x="4160" y="2858"/>
                  </a:cubicBezTo>
                  <a:cubicBezTo>
                    <a:pt x="4160" y="1922"/>
                    <a:pt x="4445" y="1042"/>
                    <a:pt x="4906" y="527"/>
                  </a:cubicBezTo>
                  <a:close/>
                  <a:moveTo>
                    <a:pt x="962" y="1"/>
                  </a:moveTo>
                  <a:cubicBezTo>
                    <a:pt x="837" y="1"/>
                    <a:pt x="732" y="81"/>
                    <a:pt x="702" y="201"/>
                  </a:cubicBezTo>
                  <a:cubicBezTo>
                    <a:pt x="647" y="442"/>
                    <a:pt x="451" y="631"/>
                    <a:pt x="211" y="687"/>
                  </a:cubicBezTo>
                  <a:cubicBezTo>
                    <a:pt x="91" y="717"/>
                    <a:pt x="1" y="821"/>
                    <a:pt x="1" y="947"/>
                  </a:cubicBezTo>
                  <a:lnTo>
                    <a:pt x="1" y="4770"/>
                  </a:lnTo>
                  <a:cubicBezTo>
                    <a:pt x="1" y="4895"/>
                    <a:pt x="91" y="5001"/>
                    <a:pt x="211" y="5031"/>
                  </a:cubicBezTo>
                  <a:cubicBezTo>
                    <a:pt x="451" y="5085"/>
                    <a:pt x="647" y="5276"/>
                    <a:pt x="702" y="5516"/>
                  </a:cubicBezTo>
                  <a:cubicBezTo>
                    <a:pt x="732" y="5636"/>
                    <a:pt x="837" y="5715"/>
                    <a:pt x="962" y="5715"/>
                  </a:cubicBezTo>
                  <a:lnTo>
                    <a:pt x="8274" y="5715"/>
                  </a:lnTo>
                  <a:cubicBezTo>
                    <a:pt x="8419" y="5715"/>
                    <a:pt x="8539" y="5601"/>
                    <a:pt x="8539" y="5456"/>
                  </a:cubicBezTo>
                  <a:cubicBezTo>
                    <a:pt x="8539" y="5306"/>
                    <a:pt x="8419" y="5191"/>
                    <a:pt x="8274" y="5191"/>
                  </a:cubicBezTo>
                  <a:lnTo>
                    <a:pt x="7283" y="5191"/>
                  </a:lnTo>
                  <a:cubicBezTo>
                    <a:pt x="7673" y="4580"/>
                    <a:pt x="7893" y="3749"/>
                    <a:pt x="7893" y="2858"/>
                  </a:cubicBezTo>
                  <a:cubicBezTo>
                    <a:pt x="7893" y="1968"/>
                    <a:pt x="7673" y="1137"/>
                    <a:pt x="7283" y="527"/>
                  </a:cubicBezTo>
                  <a:lnTo>
                    <a:pt x="10376" y="527"/>
                  </a:lnTo>
                  <a:cubicBezTo>
                    <a:pt x="10496" y="802"/>
                    <a:pt x="10716" y="1017"/>
                    <a:pt x="10991" y="1137"/>
                  </a:cubicBezTo>
                  <a:lnTo>
                    <a:pt x="10991" y="4580"/>
                  </a:lnTo>
                  <a:cubicBezTo>
                    <a:pt x="10716" y="4695"/>
                    <a:pt x="10496" y="4916"/>
                    <a:pt x="10376" y="5191"/>
                  </a:cubicBezTo>
                  <a:lnTo>
                    <a:pt x="9424" y="5191"/>
                  </a:lnTo>
                  <a:cubicBezTo>
                    <a:pt x="9279" y="5191"/>
                    <a:pt x="9159" y="5306"/>
                    <a:pt x="9159" y="5456"/>
                  </a:cubicBezTo>
                  <a:cubicBezTo>
                    <a:pt x="9159" y="5601"/>
                    <a:pt x="9279" y="5715"/>
                    <a:pt x="9424" y="5715"/>
                  </a:cubicBezTo>
                  <a:lnTo>
                    <a:pt x="10565" y="5715"/>
                  </a:lnTo>
                  <a:cubicBezTo>
                    <a:pt x="10686" y="5715"/>
                    <a:pt x="10796" y="5636"/>
                    <a:pt x="10821" y="5516"/>
                  </a:cubicBezTo>
                  <a:cubicBezTo>
                    <a:pt x="10881" y="5276"/>
                    <a:pt x="11071" y="5085"/>
                    <a:pt x="11316" y="5031"/>
                  </a:cubicBezTo>
                  <a:cubicBezTo>
                    <a:pt x="11436" y="5001"/>
                    <a:pt x="11521" y="4895"/>
                    <a:pt x="11521" y="4770"/>
                  </a:cubicBezTo>
                  <a:lnTo>
                    <a:pt x="11521" y="947"/>
                  </a:lnTo>
                  <a:cubicBezTo>
                    <a:pt x="11521" y="821"/>
                    <a:pt x="11436" y="717"/>
                    <a:pt x="11316" y="687"/>
                  </a:cubicBezTo>
                  <a:cubicBezTo>
                    <a:pt x="11071" y="631"/>
                    <a:pt x="10881" y="442"/>
                    <a:pt x="10821" y="201"/>
                  </a:cubicBezTo>
                  <a:cubicBezTo>
                    <a:pt x="10796" y="81"/>
                    <a:pt x="10686" y="1"/>
                    <a:pt x="10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5"/>
            <p:cNvSpPr/>
            <p:nvPr/>
          </p:nvSpPr>
          <p:spPr>
            <a:xfrm>
              <a:off x="3700850" y="3746600"/>
              <a:ext cx="42575" cy="42575"/>
            </a:xfrm>
            <a:custGeom>
              <a:avLst/>
              <a:gdLst/>
              <a:ahLst/>
              <a:cxnLst/>
              <a:rect l="l" t="t" r="r" b="b"/>
              <a:pathLst>
                <a:path w="1703" h="1703" extrusionOk="0">
                  <a:moveTo>
                    <a:pt x="852" y="526"/>
                  </a:moveTo>
                  <a:cubicBezTo>
                    <a:pt x="1032" y="526"/>
                    <a:pt x="1178" y="671"/>
                    <a:pt x="1178" y="851"/>
                  </a:cubicBezTo>
                  <a:cubicBezTo>
                    <a:pt x="1178" y="1031"/>
                    <a:pt x="1032" y="1177"/>
                    <a:pt x="852" y="1177"/>
                  </a:cubicBezTo>
                  <a:cubicBezTo>
                    <a:pt x="672" y="1177"/>
                    <a:pt x="527" y="1031"/>
                    <a:pt x="527" y="851"/>
                  </a:cubicBezTo>
                  <a:cubicBezTo>
                    <a:pt x="527" y="671"/>
                    <a:pt x="672" y="526"/>
                    <a:pt x="852" y="526"/>
                  </a:cubicBezTo>
                  <a:close/>
                  <a:moveTo>
                    <a:pt x="852" y="1"/>
                  </a:moveTo>
                  <a:cubicBezTo>
                    <a:pt x="381" y="1"/>
                    <a:pt x="1" y="382"/>
                    <a:pt x="1" y="851"/>
                  </a:cubicBezTo>
                  <a:cubicBezTo>
                    <a:pt x="1" y="1322"/>
                    <a:pt x="381" y="1703"/>
                    <a:pt x="852" y="1703"/>
                  </a:cubicBezTo>
                  <a:cubicBezTo>
                    <a:pt x="1322" y="1703"/>
                    <a:pt x="1703" y="1322"/>
                    <a:pt x="1703" y="851"/>
                  </a:cubicBezTo>
                  <a:cubicBezTo>
                    <a:pt x="1703" y="382"/>
                    <a:pt x="1322" y="1"/>
                    <a:pt x="8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5"/>
            <p:cNvSpPr/>
            <p:nvPr/>
          </p:nvSpPr>
          <p:spPr>
            <a:xfrm>
              <a:off x="3884525" y="3746600"/>
              <a:ext cx="42700" cy="42575"/>
            </a:xfrm>
            <a:custGeom>
              <a:avLst/>
              <a:gdLst/>
              <a:ahLst/>
              <a:cxnLst/>
              <a:rect l="l" t="t" r="r" b="b"/>
              <a:pathLst>
                <a:path w="1708" h="1703" extrusionOk="0">
                  <a:moveTo>
                    <a:pt x="857" y="526"/>
                  </a:moveTo>
                  <a:cubicBezTo>
                    <a:pt x="1031" y="526"/>
                    <a:pt x="1176" y="671"/>
                    <a:pt x="1176" y="851"/>
                  </a:cubicBezTo>
                  <a:cubicBezTo>
                    <a:pt x="1176" y="1031"/>
                    <a:pt x="1031" y="1177"/>
                    <a:pt x="857" y="1177"/>
                  </a:cubicBezTo>
                  <a:cubicBezTo>
                    <a:pt x="677" y="1177"/>
                    <a:pt x="532" y="1031"/>
                    <a:pt x="532" y="851"/>
                  </a:cubicBezTo>
                  <a:cubicBezTo>
                    <a:pt x="532" y="671"/>
                    <a:pt x="677" y="526"/>
                    <a:pt x="857" y="526"/>
                  </a:cubicBezTo>
                  <a:close/>
                  <a:moveTo>
                    <a:pt x="857" y="1"/>
                  </a:moveTo>
                  <a:cubicBezTo>
                    <a:pt x="386" y="1"/>
                    <a:pt x="1" y="382"/>
                    <a:pt x="1" y="851"/>
                  </a:cubicBezTo>
                  <a:cubicBezTo>
                    <a:pt x="1" y="1322"/>
                    <a:pt x="386" y="1703"/>
                    <a:pt x="857" y="1703"/>
                  </a:cubicBezTo>
                  <a:cubicBezTo>
                    <a:pt x="1322" y="1703"/>
                    <a:pt x="1707" y="1322"/>
                    <a:pt x="1707" y="851"/>
                  </a:cubicBezTo>
                  <a:cubicBezTo>
                    <a:pt x="1707" y="382"/>
                    <a:pt x="1322" y="1"/>
                    <a:pt x="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5"/>
            <p:cNvSpPr/>
            <p:nvPr/>
          </p:nvSpPr>
          <p:spPr>
            <a:xfrm>
              <a:off x="3791675" y="3717450"/>
              <a:ext cx="43975" cy="98375"/>
            </a:xfrm>
            <a:custGeom>
              <a:avLst/>
              <a:gdLst/>
              <a:ahLst/>
              <a:cxnLst/>
              <a:rect l="l" t="t" r="r" b="b"/>
              <a:pathLst>
                <a:path w="1759" h="3935" extrusionOk="0">
                  <a:moveTo>
                    <a:pt x="878" y="1"/>
                  </a:moveTo>
                  <a:cubicBezTo>
                    <a:pt x="732" y="1"/>
                    <a:pt x="617" y="116"/>
                    <a:pt x="617" y="261"/>
                  </a:cubicBezTo>
                  <a:lnTo>
                    <a:pt x="617" y="546"/>
                  </a:lnTo>
                  <a:cubicBezTo>
                    <a:pt x="271" y="576"/>
                    <a:pt x="1" y="862"/>
                    <a:pt x="1" y="1211"/>
                  </a:cubicBezTo>
                  <a:lnTo>
                    <a:pt x="1" y="1552"/>
                  </a:lnTo>
                  <a:cubicBezTo>
                    <a:pt x="1" y="1807"/>
                    <a:pt x="167" y="2038"/>
                    <a:pt x="417" y="2118"/>
                  </a:cubicBezTo>
                  <a:lnTo>
                    <a:pt x="1183" y="2368"/>
                  </a:lnTo>
                  <a:cubicBezTo>
                    <a:pt x="1208" y="2377"/>
                    <a:pt x="1227" y="2403"/>
                    <a:pt x="1227" y="2433"/>
                  </a:cubicBezTo>
                  <a:lnTo>
                    <a:pt x="1227" y="2668"/>
                  </a:lnTo>
                  <a:cubicBezTo>
                    <a:pt x="1227" y="2773"/>
                    <a:pt x="1137" y="2863"/>
                    <a:pt x="1033" y="2863"/>
                  </a:cubicBezTo>
                  <a:lnTo>
                    <a:pt x="728" y="2863"/>
                  </a:lnTo>
                  <a:cubicBezTo>
                    <a:pt x="622" y="2863"/>
                    <a:pt x="532" y="2773"/>
                    <a:pt x="532" y="2668"/>
                  </a:cubicBezTo>
                  <a:cubicBezTo>
                    <a:pt x="532" y="2518"/>
                    <a:pt x="412" y="2403"/>
                    <a:pt x="266" y="2403"/>
                  </a:cubicBezTo>
                  <a:cubicBezTo>
                    <a:pt x="121" y="2403"/>
                    <a:pt x="1" y="2518"/>
                    <a:pt x="1" y="2668"/>
                  </a:cubicBezTo>
                  <a:cubicBezTo>
                    <a:pt x="1" y="3028"/>
                    <a:pt x="266" y="3329"/>
                    <a:pt x="617" y="3384"/>
                  </a:cubicBezTo>
                  <a:lnTo>
                    <a:pt x="617" y="3669"/>
                  </a:lnTo>
                  <a:cubicBezTo>
                    <a:pt x="617" y="3819"/>
                    <a:pt x="732" y="3934"/>
                    <a:pt x="878" y="3934"/>
                  </a:cubicBezTo>
                  <a:cubicBezTo>
                    <a:pt x="1028" y="3934"/>
                    <a:pt x="1142" y="3819"/>
                    <a:pt x="1142" y="3669"/>
                  </a:cubicBezTo>
                  <a:lnTo>
                    <a:pt x="1142" y="3384"/>
                  </a:lnTo>
                  <a:cubicBezTo>
                    <a:pt x="1493" y="3329"/>
                    <a:pt x="1758" y="3028"/>
                    <a:pt x="1758" y="2668"/>
                  </a:cubicBezTo>
                  <a:lnTo>
                    <a:pt x="1758" y="2433"/>
                  </a:lnTo>
                  <a:cubicBezTo>
                    <a:pt x="1758" y="2172"/>
                    <a:pt x="1592" y="1943"/>
                    <a:pt x="1343" y="1862"/>
                  </a:cubicBezTo>
                  <a:lnTo>
                    <a:pt x="577" y="1612"/>
                  </a:lnTo>
                  <a:cubicBezTo>
                    <a:pt x="552" y="1608"/>
                    <a:pt x="532" y="1582"/>
                    <a:pt x="532" y="1552"/>
                  </a:cubicBezTo>
                  <a:lnTo>
                    <a:pt x="532" y="1211"/>
                  </a:lnTo>
                  <a:cubicBezTo>
                    <a:pt x="532" y="1137"/>
                    <a:pt x="597" y="1072"/>
                    <a:pt x="672" y="1072"/>
                  </a:cubicBezTo>
                  <a:lnTo>
                    <a:pt x="1088" y="1072"/>
                  </a:lnTo>
                  <a:cubicBezTo>
                    <a:pt x="1162" y="1072"/>
                    <a:pt x="1227" y="1137"/>
                    <a:pt x="1227" y="1211"/>
                  </a:cubicBezTo>
                  <a:cubicBezTo>
                    <a:pt x="1227" y="1361"/>
                    <a:pt x="1347" y="1477"/>
                    <a:pt x="1493" y="1477"/>
                  </a:cubicBezTo>
                  <a:cubicBezTo>
                    <a:pt x="1638" y="1477"/>
                    <a:pt x="1758" y="1361"/>
                    <a:pt x="1758" y="1211"/>
                  </a:cubicBezTo>
                  <a:cubicBezTo>
                    <a:pt x="1758" y="862"/>
                    <a:pt x="1488" y="576"/>
                    <a:pt x="1142" y="546"/>
                  </a:cubicBezTo>
                  <a:lnTo>
                    <a:pt x="1142" y="261"/>
                  </a:lnTo>
                  <a:cubicBezTo>
                    <a:pt x="1142" y="116"/>
                    <a:pt x="1028" y="1"/>
                    <a:pt x="8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3666475" y="3415125"/>
              <a:ext cx="324150" cy="233800"/>
            </a:xfrm>
            <a:custGeom>
              <a:avLst/>
              <a:gdLst/>
              <a:ahLst/>
              <a:cxnLst/>
              <a:rect l="l" t="t" r="r" b="b"/>
              <a:pathLst>
                <a:path w="12966" h="9352" extrusionOk="0">
                  <a:moveTo>
                    <a:pt x="2253" y="7065"/>
                  </a:moveTo>
                  <a:lnTo>
                    <a:pt x="2253" y="8821"/>
                  </a:lnTo>
                  <a:lnTo>
                    <a:pt x="525" y="8821"/>
                  </a:lnTo>
                  <a:lnTo>
                    <a:pt x="525" y="7065"/>
                  </a:lnTo>
                  <a:close/>
                  <a:moveTo>
                    <a:pt x="4509" y="6164"/>
                  </a:moveTo>
                  <a:lnTo>
                    <a:pt x="4509" y="8821"/>
                  </a:lnTo>
                  <a:lnTo>
                    <a:pt x="2782" y="8821"/>
                  </a:lnTo>
                  <a:lnTo>
                    <a:pt x="2782" y="6799"/>
                  </a:lnTo>
                  <a:lnTo>
                    <a:pt x="2782" y="6164"/>
                  </a:lnTo>
                  <a:close/>
                  <a:moveTo>
                    <a:pt x="6766" y="5088"/>
                  </a:moveTo>
                  <a:lnTo>
                    <a:pt x="6766" y="8821"/>
                  </a:lnTo>
                  <a:lnTo>
                    <a:pt x="5039" y="8821"/>
                  </a:lnTo>
                  <a:lnTo>
                    <a:pt x="5039" y="5898"/>
                  </a:lnTo>
                  <a:lnTo>
                    <a:pt x="5039" y="5088"/>
                  </a:lnTo>
                  <a:close/>
                  <a:moveTo>
                    <a:pt x="9018" y="4012"/>
                  </a:moveTo>
                  <a:lnTo>
                    <a:pt x="9018" y="8821"/>
                  </a:lnTo>
                  <a:lnTo>
                    <a:pt x="7291" y="8821"/>
                  </a:lnTo>
                  <a:lnTo>
                    <a:pt x="7291" y="4822"/>
                  </a:lnTo>
                  <a:lnTo>
                    <a:pt x="7291" y="4012"/>
                  </a:lnTo>
                  <a:close/>
                  <a:moveTo>
                    <a:pt x="10411" y="1"/>
                  </a:moveTo>
                  <a:cubicBezTo>
                    <a:pt x="10356" y="1"/>
                    <a:pt x="10301" y="18"/>
                    <a:pt x="10254" y="53"/>
                  </a:cubicBezTo>
                  <a:lnTo>
                    <a:pt x="7988" y="1734"/>
                  </a:lnTo>
                  <a:cubicBezTo>
                    <a:pt x="7898" y="1804"/>
                    <a:pt x="7857" y="1924"/>
                    <a:pt x="7892" y="2035"/>
                  </a:cubicBezTo>
                  <a:cubicBezTo>
                    <a:pt x="7928" y="2140"/>
                    <a:pt x="8032" y="2215"/>
                    <a:pt x="8147" y="2215"/>
                  </a:cubicBezTo>
                  <a:lnTo>
                    <a:pt x="9018" y="2215"/>
                  </a:lnTo>
                  <a:lnTo>
                    <a:pt x="9018" y="3481"/>
                  </a:lnTo>
                  <a:lnTo>
                    <a:pt x="7032" y="3481"/>
                  </a:lnTo>
                  <a:cubicBezTo>
                    <a:pt x="6881" y="3481"/>
                    <a:pt x="6766" y="3601"/>
                    <a:pt x="6766" y="3746"/>
                  </a:cubicBezTo>
                  <a:lnTo>
                    <a:pt x="6766" y="4557"/>
                  </a:lnTo>
                  <a:lnTo>
                    <a:pt x="4775" y="4557"/>
                  </a:lnTo>
                  <a:cubicBezTo>
                    <a:pt x="4629" y="4557"/>
                    <a:pt x="4509" y="4677"/>
                    <a:pt x="4509" y="4822"/>
                  </a:cubicBezTo>
                  <a:lnTo>
                    <a:pt x="4509" y="5633"/>
                  </a:lnTo>
                  <a:lnTo>
                    <a:pt x="2517" y="5633"/>
                  </a:lnTo>
                  <a:cubicBezTo>
                    <a:pt x="2373" y="5633"/>
                    <a:pt x="2253" y="5753"/>
                    <a:pt x="2253" y="5898"/>
                  </a:cubicBezTo>
                  <a:lnTo>
                    <a:pt x="2253" y="6539"/>
                  </a:lnTo>
                  <a:lnTo>
                    <a:pt x="265" y="6539"/>
                  </a:lnTo>
                  <a:cubicBezTo>
                    <a:pt x="115" y="6539"/>
                    <a:pt x="1" y="6654"/>
                    <a:pt x="1" y="6799"/>
                  </a:cubicBezTo>
                  <a:lnTo>
                    <a:pt x="1" y="9086"/>
                  </a:lnTo>
                  <a:cubicBezTo>
                    <a:pt x="1" y="9231"/>
                    <a:pt x="115" y="9352"/>
                    <a:pt x="265" y="9352"/>
                  </a:cubicBezTo>
                  <a:lnTo>
                    <a:pt x="11540" y="9352"/>
                  </a:lnTo>
                  <a:cubicBezTo>
                    <a:pt x="11686" y="9352"/>
                    <a:pt x="11806" y="9231"/>
                    <a:pt x="11806" y="9086"/>
                  </a:cubicBezTo>
                  <a:lnTo>
                    <a:pt x="11806" y="5838"/>
                  </a:lnTo>
                  <a:cubicBezTo>
                    <a:pt x="11806" y="5693"/>
                    <a:pt x="11686" y="5578"/>
                    <a:pt x="11540" y="5578"/>
                  </a:cubicBezTo>
                  <a:cubicBezTo>
                    <a:pt x="11395" y="5578"/>
                    <a:pt x="11275" y="5693"/>
                    <a:pt x="11275" y="5838"/>
                  </a:cubicBezTo>
                  <a:lnTo>
                    <a:pt x="11275" y="8821"/>
                  </a:lnTo>
                  <a:lnTo>
                    <a:pt x="9549" y="8821"/>
                  </a:lnTo>
                  <a:lnTo>
                    <a:pt x="9549" y="3746"/>
                  </a:lnTo>
                  <a:lnTo>
                    <a:pt x="9549" y="3741"/>
                  </a:lnTo>
                  <a:lnTo>
                    <a:pt x="9549" y="1949"/>
                  </a:lnTo>
                  <a:cubicBezTo>
                    <a:pt x="9549" y="1804"/>
                    <a:pt x="9429" y="1684"/>
                    <a:pt x="9284" y="1684"/>
                  </a:cubicBezTo>
                  <a:lnTo>
                    <a:pt x="8948" y="1684"/>
                  </a:lnTo>
                  <a:lnTo>
                    <a:pt x="10414" y="598"/>
                  </a:lnTo>
                  <a:lnTo>
                    <a:pt x="11880" y="1684"/>
                  </a:lnTo>
                  <a:lnTo>
                    <a:pt x="11540" y="1684"/>
                  </a:lnTo>
                  <a:cubicBezTo>
                    <a:pt x="11395" y="1684"/>
                    <a:pt x="11275" y="1804"/>
                    <a:pt x="11275" y="1949"/>
                  </a:cubicBezTo>
                  <a:lnTo>
                    <a:pt x="11275" y="4687"/>
                  </a:lnTo>
                  <a:cubicBezTo>
                    <a:pt x="11275" y="4832"/>
                    <a:pt x="11395" y="4952"/>
                    <a:pt x="11540" y="4952"/>
                  </a:cubicBezTo>
                  <a:cubicBezTo>
                    <a:pt x="11686" y="4952"/>
                    <a:pt x="11806" y="4832"/>
                    <a:pt x="11806" y="4687"/>
                  </a:cubicBezTo>
                  <a:lnTo>
                    <a:pt x="11806" y="2215"/>
                  </a:lnTo>
                  <a:lnTo>
                    <a:pt x="12681" y="2215"/>
                  </a:lnTo>
                  <a:cubicBezTo>
                    <a:pt x="12792" y="2215"/>
                    <a:pt x="12896" y="2140"/>
                    <a:pt x="12931" y="2035"/>
                  </a:cubicBezTo>
                  <a:cubicBezTo>
                    <a:pt x="12966" y="1924"/>
                    <a:pt x="12926" y="1804"/>
                    <a:pt x="12836" y="1734"/>
                  </a:cubicBezTo>
                  <a:lnTo>
                    <a:pt x="10570" y="53"/>
                  </a:lnTo>
                  <a:cubicBezTo>
                    <a:pt x="10522" y="18"/>
                    <a:pt x="10467" y="1"/>
                    <a:pt x="104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084017" y="3500055"/>
            <a:ext cx="434197" cy="450942"/>
            <a:chOff x="4582275" y="3415175"/>
            <a:chExt cx="434675" cy="451800"/>
          </a:xfrm>
        </p:grpSpPr>
        <p:sp>
          <p:nvSpPr>
            <p:cNvPr id="643" name="Google Shape;643;p45"/>
            <p:cNvSpPr/>
            <p:nvPr/>
          </p:nvSpPr>
          <p:spPr>
            <a:xfrm>
              <a:off x="4582275" y="3637000"/>
              <a:ext cx="434675" cy="229975"/>
            </a:xfrm>
            <a:custGeom>
              <a:avLst/>
              <a:gdLst/>
              <a:ahLst/>
              <a:cxnLst/>
              <a:rect l="l" t="t" r="r" b="b"/>
              <a:pathLst>
                <a:path w="17387" h="9199" extrusionOk="0">
                  <a:moveTo>
                    <a:pt x="2903" y="532"/>
                  </a:moveTo>
                  <a:cubicBezTo>
                    <a:pt x="3718" y="532"/>
                    <a:pt x="4385" y="1192"/>
                    <a:pt x="4385" y="2013"/>
                  </a:cubicBezTo>
                  <a:cubicBezTo>
                    <a:pt x="4385" y="2828"/>
                    <a:pt x="3718" y="3494"/>
                    <a:pt x="2903" y="3494"/>
                  </a:cubicBezTo>
                  <a:cubicBezTo>
                    <a:pt x="2087" y="3494"/>
                    <a:pt x="1422" y="2828"/>
                    <a:pt x="1422" y="2013"/>
                  </a:cubicBezTo>
                  <a:cubicBezTo>
                    <a:pt x="1422" y="1192"/>
                    <a:pt x="2087" y="532"/>
                    <a:pt x="2903" y="532"/>
                  </a:cubicBezTo>
                  <a:close/>
                  <a:moveTo>
                    <a:pt x="14483" y="532"/>
                  </a:moveTo>
                  <a:cubicBezTo>
                    <a:pt x="15299" y="532"/>
                    <a:pt x="15964" y="1192"/>
                    <a:pt x="15964" y="2013"/>
                  </a:cubicBezTo>
                  <a:cubicBezTo>
                    <a:pt x="15964" y="2828"/>
                    <a:pt x="15299" y="3494"/>
                    <a:pt x="14483" y="3494"/>
                  </a:cubicBezTo>
                  <a:cubicBezTo>
                    <a:pt x="13663" y="3494"/>
                    <a:pt x="13002" y="2828"/>
                    <a:pt x="13002" y="2013"/>
                  </a:cubicBezTo>
                  <a:cubicBezTo>
                    <a:pt x="13002" y="1192"/>
                    <a:pt x="13663" y="532"/>
                    <a:pt x="14483" y="532"/>
                  </a:cubicBezTo>
                  <a:close/>
                  <a:moveTo>
                    <a:pt x="8693" y="546"/>
                  </a:moveTo>
                  <a:cubicBezTo>
                    <a:pt x="9704" y="546"/>
                    <a:pt x="10525" y="1366"/>
                    <a:pt x="10525" y="2378"/>
                  </a:cubicBezTo>
                  <a:cubicBezTo>
                    <a:pt x="10525" y="3384"/>
                    <a:pt x="9704" y="4205"/>
                    <a:pt x="8693" y="4205"/>
                  </a:cubicBezTo>
                  <a:cubicBezTo>
                    <a:pt x="7682" y="4205"/>
                    <a:pt x="6861" y="3384"/>
                    <a:pt x="6861" y="2378"/>
                  </a:cubicBezTo>
                  <a:cubicBezTo>
                    <a:pt x="6861" y="1366"/>
                    <a:pt x="7682" y="546"/>
                    <a:pt x="8693" y="546"/>
                  </a:cubicBezTo>
                  <a:close/>
                  <a:moveTo>
                    <a:pt x="2903" y="4020"/>
                  </a:moveTo>
                  <a:cubicBezTo>
                    <a:pt x="3538" y="4020"/>
                    <a:pt x="4134" y="4269"/>
                    <a:pt x="4584" y="4715"/>
                  </a:cubicBezTo>
                  <a:cubicBezTo>
                    <a:pt x="5030" y="5165"/>
                    <a:pt x="5275" y="5761"/>
                    <a:pt x="5275" y="6392"/>
                  </a:cubicBezTo>
                  <a:lnTo>
                    <a:pt x="5275" y="6507"/>
                  </a:lnTo>
                  <a:cubicBezTo>
                    <a:pt x="4570" y="6967"/>
                    <a:pt x="3754" y="7212"/>
                    <a:pt x="2903" y="7212"/>
                  </a:cubicBezTo>
                  <a:cubicBezTo>
                    <a:pt x="2052" y="7212"/>
                    <a:pt x="1237" y="6967"/>
                    <a:pt x="531" y="6507"/>
                  </a:cubicBezTo>
                  <a:lnTo>
                    <a:pt x="531" y="6392"/>
                  </a:lnTo>
                  <a:cubicBezTo>
                    <a:pt x="531" y="5085"/>
                    <a:pt x="1597" y="4020"/>
                    <a:pt x="2903" y="4020"/>
                  </a:cubicBezTo>
                  <a:close/>
                  <a:moveTo>
                    <a:pt x="14483" y="4020"/>
                  </a:moveTo>
                  <a:cubicBezTo>
                    <a:pt x="15114" y="4020"/>
                    <a:pt x="15710" y="4269"/>
                    <a:pt x="16160" y="4715"/>
                  </a:cubicBezTo>
                  <a:cubicBezTo>
                    <a:pt x="16610" y="5165"/>
                    <a:pt x="16855" y="5761"/>
                    <a:pt x="16855" y="6392"/>
                  </a:cubicBezTo>
                  <a:lnTo>
                    <a:pt x="16855" y="6507"/>
                  </a:lnTo>
                  <a:cubicBezTo>
                    <a:pt x="16149" y="6967"/>
                    <a:pt x="15334" y="7212"/>
                    <a:pt x="14483" y="7212"/>
                  </a:cubicBezTo>
                  <a:cubicBezTo>
                    <a:pt x="13633" y="7212"/>
                    <a:pt x="12811" y="6967"/>
                    <a:pt x="12106" y="6507"/>
                  </a:cubicBezTo>
                  <a:lnTo>
                    <a:pt x="12106" y="6392"/>
                  </a:lnTo>
                  <a:cubicBezTo>
                    <a:pt x="12106" y="5085"/>
                    <a:pt x="13172" y="4020"/>
                    <a:pt x="14483" y="4020"/>
                  </a:cubicBezTo>
                  <a:close/>
                  <a:moveTo>
                    <a:pt x="2903" y="1"/>
                  </a:moveTo>
                  <a:cubicBezTo>
                    <a:pt x="1797" y="1"/>
                    <a:pt x="891" y="902"/>
                    <a:pt x="891" y="2013"/>
                  </a:cubicBezTo>
                  <a:cubicBezTo>
                    <a:pt x="891" y="2718"/>
                    <a:pt x="1262" y="3343"/>
                    <a:pt x="1822" y="3704"/>
                  </a:cubicBezTo>
                  <a:cubicBezTo>
                    <a:pt x="756" y="4135"/>
                    <a:pt x="1" y="5175"/>
                    <a:pt x="1" y="6392"/>
                  </a:cubicBezTo>
                  <a:lnTo>
                    <a:pt x="1" y="6651"/>
                  </a:lnTo>
                  <a:cubicBezTo>
                    <a:pt x="1" y="6736"/>
                    <a:pt x="45" y="6817"/>
                    <a:pt x="115" y="6867"/>
                  </a:cubicBezTo>
                  <a:cubicBezTo>
                    <a:pt x="937" y="7438"/>
                    <a:pt x="1897" y="7743"/>
                    <a:pt x="2903" y="7743"/>
                  </a:cubicBezTo>
                  <a:cubicBezTo>
                    <a:pt x="3754" y="7743"/>
                    <a:pt x="4575" y="7522"/>
                    <a:pt x="5300" y="7112"/>
                  </a:cubicBezTo>
                  <a:lnTo>
                    <a:pt x="5300" y="7112"/>
                  </a:lnTo>
                  <a:cubicBezTo>
                    <a:pt x="5275" y="7282"/>
                    <a:pt x="5260" y="7457"/>
                    <a:pt x="5260" y="7637"/>
                  </a:cubicBezTo>
                  <a:lnTo>
                    <a:pt x="5260" y="7942"/>
                  </a:lnTo>
                  <a:cubicBezTo>
                    <a:pt x="5260" y="8028"/>
                    <a:pt x="5305" y="8113"/>
                    <a:pt x="5376" y="8159"/>
                  </a:cubicBezTo>
                  <a:cubicBezTo>
                    <a:pt x="6351" y="8838"/>
                    <a:pt x="7497" y="9199"/>
                    <a:pt x="8693" y="9199"/>
                  </a:cubicBezTo>
                  <a:cubicBezTo>
                    <a:pt x="9164" y="9199"/>
                    <a:pt x="9629" y="9143"/>
                    <a:pt x="10084" y="9034"/>
                  </a:cubicBezTo>
                  <a:cubicBezTo>
                    <a:pt x="10224" y="8999"/>
                    <a:pt x="10310" y="8854"/>
                    <a:pt x="10275" y="8713"/>
                  </a:cubicBezTo>
                  <a:cubicBezTo>
                    <a:pt x="10245" y="8591"/>
                    <a:pt x="10140" y="8511"/>
                    <a:pt x="10021" y="8511"/>
                  </a:cubicBezTo>
                  <a:cubicBezTo>
                    <a:pt x="9999" y="8511"/>
                    <a:pt x="9977" y="8513"/>
                    <a:pt x="9954" y="8519"/>
                  </a:cubicBezTo>
                  <a:cubicBezTo>
                    <a:pt x="9543" y="8619"/>
                    <a:pt x="9118" y="8669"/>
                    <a:pt x="8693" y="8669"/>
                  </a:cubicBezTo>
                  <a:cubicBezTo>
                    <a:pt x="7652" y="8669"/>
                    <a:pt x="6651" y="8374"/>
                    <a:pt x="5790" y="7803"/>
                  </a:cubicBezTo>
                  <a:lnTo>
                    <a:pt x="5790" y="7637"/>
                  </a:lnTo>
                  <a:cubicBezTo>
                    <a:pt x="5790" y="6036"/>
                    <a:pt x="7092" y="4735"/>
                    <a:pt x="8693" y="4735"/>
                  </a:cubicBezTo>
                  <a:cubicBezTo>
                    <a:pt x="9469" y="4735"/>
                    <a:pt x="10194" y="5036"/>
                    <a:pt x="10744" y="5586"/>
                  </a:cubicBezTo>
                  <a:cubicBezTo>
                    <a:pt x="11291" y="6131"/>
                    <a:pt x="11596" y="6861"/>
                    <a:pt x="11596" y="7637"/>
                  </a:cubicBezTo>
                  <a:lnTo>
                    <a:pt x="11596" y="7803"/>
                  </a:lnTo>
                  <a:cubicBezTo>
                    <a:pt x="11421" y="7918"/>
                    <a:pt x="11240" y="8023"/>
                    <a:pt x="11056" y="8113"/>
                  </a:cubicBezTo>
                  <a:cubicBezTo>
                    <a:pt x="10925" y="8178"/>
                    <a:pt x="10871" y="8339"/>
                    <a:pt x="10935" y="8468"/>
                  </a:cubicBezTo>
                  <a:cubicBezTo>
                    <a:pt x="10982" y="8561"/>
                    <a:pt x="11077" y="8616"/>
                    <a:pt x="11175" y="8616"/>
                  </a:cubicBezTo>
                  <a:cubicBezTo>
                    <a:pt x="11214" y="8616"/>
                    <a:pt x="11254" y="8607"/>
                    <a:pt x="11291" y="8589"/>
                  </a:cubicBezTo>
                  <a:cubicBezTo>
                    <a:pt x="11541" y="8464"/>
                    <a:pt x="11781" y="8318"/>
                    <a:pt x="12012" y="8159"/>
                  </a:cubicBezTo>
                  <a:cubicBezTo>
                    <a:pt x="12081" y="8113"/>
                    <a:pt x="12121" y="8028"/>
                    <a:pt x="12121" y="7942"/>
                  </a:cubicBezTo>
                  <a:lnTo>
                    <a:pt x="12121" y="7637"/>
                  </a:lnTo>
                  <a:cubicBezTo>
                    <a:pt x="12121" y="7457"/>
                    <a:pt x="12111" y="7282"/>
                    <a:pt x="12081" y="7112"/>
                  </a:cubicBezTo>
                  <a:lnTo>
                    <a:pt x="12081" y="7112"/>
                  </a:lnTo>
                  <a:cubicBezTo>
                    <a:pt x="12811" y="7522"/>
                    <a:pt x="13633" y="7743"/>
                    <a:pt x="14483" y="7743"/>
                  </a:cubicBezTo>
                  <a:cubicBezTo>
                    <a:pt x="15484" y="7743"/>
                    <a:pt x="16449" y="7438"/>
                    <a:pt x="17271" y="6867"/>
                  </a:cubicBezTo>
                  <a:cubicBezTo>
                    <a:pt x="17341" y="6817"/>
                    <a:pt x="17386" y="6736"/>
                    <a:pt x="17386" y="6651"/>
                  </a:cubicBezTo>
                  <a:lnTo>
                    <a:pt x="17386" y="6392"/>
                  </a:lnTo>
                  <a:cubicBezTo>
                    <a:pt x="17386" y="5621"/>
                    <a:pt x="17080" y="4890"/>
                    <a:pt x="16535" y="4339"/>
                  </a:cubicBezTo>
                  <a:cubicBezTo>
                    <a:pt x="16255" y="4059"/>
                    <a:pt x="15925" y="3844"/>
                    <a:pt x="15569" y="3699"/>
                  </a:cubicBezTo>
                  <a:cubicBezTo>
                    <a:pt x="16125" y="3343"/>
                    <a:pt x="16490" y="2718"/>
                    <a:pt x="16490" y="2013"/>
                  </a:cubicBezTo>
                  <a:cubicBezTo>
                    <a:pt x="16490" y="902"/>
                    <a:pt x="15590" y="1"/>
                    <a:pt x="14483" y="1"/>
                  </a:cubicBezTo>
                  <a:cubicBezTo>
                    <a:pt x="13372" y="1"/>
                    <a:pt x="12472" y="902"/>
                    <a:pt x="12472" y="2013"/>
                  </a:cubicBezTo>
                  <a:cubicBezTo>
                    <a:pt x="12472" y="2718"/>
                    <a:pt x="12841" y="3343"/>
                    <a:pt x="13398" y="3704"/>
                  </a:cubicBezTo>
                  <a:cubicBezTo>
                    <a:pt x="12492" y="4069"/>
                    <a:pt x="11811" y="4880"/>
                    <a:pt x="11631" y="5861"/>
                  </a:cubicBezTo>
                  <a:cubicBezTo>
                    <a:pt x="11485" y="5625"/>
                    <a:pt x="11315" y="5410"/>
                    <a:pt x="11120" y="5210"/>
                  </a:cubicBezTo>
                  <a:cubicBezTo>
                    <a:pt x="10760" y="4856"/>
                    <a:pt x="10340" y="4585"/>
                    <a:pt x="9880" y="4415"/>
                  </a:cubicBezTo>
                  <a:cubicBezTo>
                    <a:pt x="10580" y="4004"/>
                    <a:pt x="11051" y="3244"/>
                    <a:pt x="11051" y="2378"/>
                  </a:cubicBezTo>
                  <a:cubicBezTo>
                    <a:pt x="11051" y="1077"/>
                    <a:pt x="9994" y="15"/>
                    <a:pt x="8693" y="15"/>
                  </a:cubicBezTo>
                  <a:cubicBezTo>
                    <a:pt x="7392" y="15"/>
                    <a:pt x="6331" y="1077"/>
                    <a:pt x="6331" y="2378"/>
                  </a:cubicBezTo>
                  <a:cubicBezTo>
                    <a:pt x="6331" y="3249"/>
                    <a:pt x="6806" y="4009"/>
                    <a:pt x="7512" y="4415"/>
                  </a:cubicBezTo>
                  <a:cubicBezTo>
                    <a:pt x="6776" y="4685"/>
                    <a:pt x="6156" y="5200"/>
                    <a:pt x="5755" y="5861"/>
                  </a:cubicBezTo>
                  <a:cubicBezTo>
                    <a:pt x="5651" y="5290"/>
                    <a:pt x="5376" y="4760"/>
                    <a:pt x="4955" y="4339"/>
                  </a:cubicBezTo>
                  <a:cubicBezTo>
                    <a:pt x="4674" y="4059"/>
                    <a:pt x="4349" y="3844"/>
                    <a:pt x="3988" y="3699"/>
                  </a:cubicBezTo>
                  <a:cubicBezTo>
                    <a:pt x="4545" y="3343"/>
                    <a:pt x="4914" y="2718"/>
                    <a:pt x="4914" y="2013"/>
                  </a:cubicBezTo>
                  <a:cubicBezTo>
                    <a:pt x="4914" y="902"/>
                    <a:pt x="4014" y="1"/>
                    <a:pt x="2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4738900" y="3493250"/>
              <a:ext cx="246875" cy="118250"/>
            </a:xfrm>
            <a:custGeom>
              <a:avLst/>
              <a:gdLst/>
              <a:ahLst/>
              <a:cxnLst/>
              <a:rect l="l" t="t" r="r" b="b"/>
              <a:pathLst>
                <a:path w="9875" h="4730" extrusionOk="0">
                  <a:moveTo>
                    <a:pt x="9609" y="0"/>
                  </a:moveTo>
                  <a:cubicBezTo>
                    <a:pt x="9464" y="0"/>
                    <a:pt x="9344" y="120"/>
                    <a:pt x="9344" y="266"/>
                  </a:cubicBezTo>
                  <a:lnTo>
                    <a:pt x="9344" y="3208"/>
                  </a:lnTo>
                  <a:lnTo>
                    <a:pt x="8218" y="3208"/>
                  </a:lnTo>
                  <a:cubicBezTo>
                    <a:pt x="8068" y="3208"/>
                    <a:pt x="7953" y="3328"/>
                    <a:pt x="7953" y="3474"/>
                  </a:cubicBezTo>
                  <a:lnTo>
                    <a:pt x="7953" y="3959"/>
                  </a:lnTo>
                  <a:lnTo>
                    <a:pt x="6942" y="3259"/>
                  </a:lnTo>
                  <a:cubicBezTo>
                    <a:pt x="6897" y="3224"/>
                    <a:pt x="6847" y="3208"/>
                    <a:pt x="6791" y="3208"/>
                  </a:cubicBezTo>
                  <a:lnTo>
                    <a:pt x="3314" y="3208"/>
                  </a:lnTo>
                  <a:cubicBezTo>
                    <a:pt x="3239" y="3208"/>
                    <a:pt x="3169" y="3238"/>
                    <a:pt x="3119" y="3298"/>
                  </a:cubicBezTo>
                  <a:lnTo>
                    <a:pt x="2428" y="4069"/>
                  </a:lnTo>
                  <a:lnTo>
                    <a:pt x="1737" y="3298"/>
                  </a:lnTo>
                  <a:cubicBezTo>
                    <a:pt x="1687" y="3238"/>
                    <a:pt x="1612" y="3208"/>
                    <a:pt x="1537" y="3208"/>
                  </a:cubicBezTo>
                  <a:lnTo>
                    <a:pt x="266" y="3208"/>
                  </a:lnTo>
                  <a:cubicBezTo>
                    <a:pt x="116" y="3208"/>
                    <a:pt x="1" y="3328"/>
                    <a:pt x="1" y="3474"/>
                  </a:cubicBezTo>
                  <a:cubicBezTo>
                    <a:pt x="1" y="3619"/>
                    <a:pt x="116" y="3739"/>
                    <a:pt x="266" y="3739"/>
                  </a:cubicBezTo>
                  <a:lnTo>
                    <a:pt x="1423" y="3739"/>
                  </a:lnTo>
                  <a:lnTo>
                    <a:pt x="2233" y="4640"/>
                  </a:lnTo>
                  <a:cubicBezTo>
                    <a:pt x="2283" y="4700"/>
                    <a:pt x="2354" y="4730"/>
                    <a:pt x="2428" y="4730"/>
                  </a:cubicBezTo>
                  <a:cubicBezTo>
                    <a:pt x="2504" y="4730"/>
                    <a:pt x="2573" y="4700"/>
                    <a:pt x="2624" y="4640"/>
                  </a:cubicBezTo>
                  <a:lnTo>
                    <a:pt x="3435" y="3739"/>
                  </a:lnTo>
                  <a:lnTo>
                    <a:pt x="6707" y="3739"/>
                  </a:lnTo>
                  <a:lnTo>
                    <a:pt x="8063" y="4684"/>
                  </a:lnTo>
                  <a:cubicBezTo>
                    <a:pt x="8108" y="4714"/>
                    <a:pt x="8163" y="4730"/>
                    <a:pt x="8218" y="4730"/>
                  </a:cubicBezTo>
                  <a:cubicBezTo>
                    <a:pt x="8258" y="4730"/>
                    <a:pt x="8299" y="4720"/>
                    <a:pt x="8338" y="4700"/>
                  </a:cubicBezTo>
                  <a:cubicBezTo>
                    <a:pt x="8429" y="4654"/>
                    <a:pt x="8484" y="4564"/>
                    <a:pt x="8484" y="4465"/>
                  </a:cubicBezTo>
                  <a:lnTo>
                    <a:pt x="8484" y="3739"/>
                  </a:lnTo>
                  <a:lnTo>
                    <a:pt x="9609" y="3739"/>
                  </a:lnTo>
                  <a:cubicBezTo>
                    <a:pt x="9754" y="3739"/>
                    <a:pt x="9875" y="3619"/>
                    <a:pt x="9875" y="3474"/>
                  </a:cubicBezTo>
                  <a:lnTo>
                    <a:pt x="9875" y="266"/>
                  </a:lnTo>
                  <a:cubicBezTo>
                    <a:pt x="9875" y="120"/>
                    <a:pt x="9754" y="0"/>
                    <a:pt x="9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4613425" y="3415175"/>
              <a:ext cx="372350" cy="196325"/>
            </a:xfrm>
            <a:custGeom>
              <a:avLst/>
              <a:gdLst/>
              <a:ahLst/>
              <a:cxnLst/>
              <a:rect l="l" t="t" r="r" b="b"/>
              <a:pathLst>
                <a:path w="14894" h="7853" extrusionOk="0">
                  <a:moveTo>
                    <a:pt x="266" y="0"/>
                  </a:moveTo>
                  <a:cubicBezTo>
                    <a:pt x="116" y="0"/>
                    <a:pt x="0" y="121"/>
                    <a:pt x="0" y="266"/>
                  </a:cubicBezTo>
                  <a:lnTo>
                    <a:pt x="0" y="6597"/>
                  </a:lnTo>
                  <a:cubicBezTo>
                    <a:pt x="0" y="6742"/>
                    <a:pt x="116" y="6862"/>
                    <a:pt x="266" y="6862"/>
                  </a:cubicBezTo>
                  <a:lnTo>
                    <a:pt x="1391" y="6862"/>
                  </a:lnTo>
                  <a:lnTo>
                    <a:pt x="1391" y="7588"/>
                  </a:lnTo>
                  <a:cubicBezTo>
                    <a:pt x="1391" y="7687"/>
                    <a:pt x="1447" y="7777"/>
                    <a:pt x="1537" y="7823"/>
                  </a:cubicBezTo>
                  <a:cubicBezTo>
                    <a:pt x="1571" y="7843"/>
                    <a:pt x="1617" y="7853"/>
                    <a:pt x="1657" y="7853"/>
                  </a:cubicBezTo>
                  <a:cubicBezTo>
                    <a:pt x="1712" y="7853"/>
                    <a:pt x="1762" y="7837"/>
                    <a:pt x="1807" y="7807"/>
                  </a:cubicBezTo>
                  <a:lnTo>
                    <a:pt x="3169" y="6862"/>
                  </a:lnTo>
                  <a:lnTo>
                    <a:pt x="4130" y="6862"/>
                  </a:lnTo>
                  <a:cubicBezTo>
                    <a:pt x="4274" y="6862"/>
                    <a:pt x="4394" y="6742"/>
                    <a:pt x="4394" y="6597"/>
                  </a:cubicBezTo>
                  <a:cubicBezTo>
                    <a:pt x="4394" y="6451"/>
                    <a:pt x="4274" y="6331"/>
                    <a:pt x="4130" y="6331"/>
                  </a:cubicBezTo>
                  <a:lnTo>
                    <a:pt x="3084" y="6331"/>
                  </a:lnTo>
                  <a:cubicBezTo>
                    <a:pt x="3028" y="6331"/>
                    <a:pt x="2978" y="6347"/>
                    <a:pt x="2933" y="6382"/>
                  </a:cubicBezTo>
                  <a:lnTo>
                    <a:pt x="1922" y="7082"/>
                  </a:lnTo>
                  <a:lnTo>
                    <a:pt x="1922" y="6597"/>
                  </a:lnTo>
                  <a:cubicBezTo>
                    <a:pt x="1922" y="6451"/>
                    <a:pt x="1802" y="6331"/>
                    <a:pt x="1657" y="6331"/>
                  </a:cubicBezTo>
                  <a:lnTo>
                    <a:pt x="531" y="6331"/>
                  </a:lnTo>
                  <a:lnTo>
                    <a:pt x="531" y="531"/>
                  </a:lnTo>
                  <a:lnTo>
                    <a:pt x="14363" y="531"/>
                  </a:lnTo>
                  <a:lnTo>
                    <a:pt x="14363" y="2233"/>
                  </a:lnTo>
                  <a:cubicBezTo>
                    <a:pt x="14363" y="2383"/>
                    <a:pt x="14483" y="2499"/>
                    <a:pt x="14628" y="2499"/>
                  </a:cubicBezTo>
                  <a:cubicBezTo>
                    <a:pt x="14773" y="2499"/>
                    <a:pt x="14894" y="2383"/>
                    <a:pt x="14894" y="2233"/>
                  </a:cubicBezTo>
                  <a:lnTo>
                    <a:pt x="14894" y="266"/>
                  </a:lnTo>
                  <a:cubicBezTo>
                    <a:pt x="14894" y="121"/>
                    <a:pt x="14773" y="0"/>
                    <a:pt x="146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4762800" y="3462425"/>
              <a:ext cx="73600" cy="73625"/>
            </a:xfrm>
            <a:custGeom>
              <a:avLst/>
              <a:gdLst/>
              <a:ahLst/>
              <a:cxnLst/>
              <a:rect l="l" t="t" r="r" b="b"/>
              <a:pathLst>
                <a:path w="2944" h="2945" extrusionOk="0">
                  <a:moveTo>
                    <a:pt x="532" y="693"/>
                  </a:moveTo>
                  <a:lnTo>
                    <a:pt x="2088" y="1473"/>
                  </a:lnTo>
                  <a:lnTo>
                    <a:pt x="532" y="2254"/>
                  </a:lnTo>
                  <a:lnTo>
                    <a:pt x="532" y="693"/>
                  </a:lnTo>
                  <a:close/>
                  <a:moveTo>
                    <a:pt x="267" y="1"/>
                  </a:moveTo>
                  <a:cubicBezTo>
                    <a:pt x="217" y="1"/>
                    <a:pt x="168" y="15"/>
                    <a:pt x="126" y="43"/>
                  </a:cubicBezTo>
                  <a:cubicBezTo>
                    <a:pt x="46" y="87"/>
                    <a:pt x="1" y="173"/>
                    <a:pt x="1" y="268"/>
                  </a:cubicBezTo>
                  <a:lnTo>
                    <a:pt x="1" y="2680"/>
                  </a:lnTo>
                  <a:cubicBezTo>
                    <a:pt x="1" y="2775"/>
                    <a:pt x="46" y="2861"/>
                    <a:pt x="126" y="2905"/>
                  </a:cubicBezTo>
                  <a:cubicBezTo>
                    <a:pt x="166" y="2930"/>
                    <a:pt x="216" y="2945"/>
                    <a:pt x="266" y="2945"/>
                  </a:cubicBezTo>
                  <a:cubicBezTo>
                    <a:pt x="306" y="2945"/>
                    <a:pt x="347" y="2935"/>
                    <a:pt x="381" y="2921"/>
                  </a:cubicBezTo>
                  <a:lnTo>
                    <a:pt x="2798" y="1709"/>
                  </a:lnTo>
                  <a:cubicBezTo>
                    <a:pt x="2888" y="1664"/>
                    <a:pt x="2943" y="1574"/>
                    <a:pt x="2943" y="1473"/>
                  </a:cubicBezTo>
                  <a:cubicBezTo>
                    <a:pt x="2943" y="1374"/>
                    <a:pt x="2888" y="1284"/>
                    <a:pt x="2798" y="1239"/>
                  </a:cubicBezTo>
                  <a:lnTo>
                    <a:pt x="381" y="27"/>
                  </a:lnTo>
                  <a:cubicBezTo>
                    <a:pt x="346" y="10"/>
                    <a:pt x="306" y="1"/>
                    <a:pt x="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 name="Google Shape;647;p45"/>
          <p:cNvGrpSpPr/>
          <p:nvPr/>
        </p:nvGrpSpPr>
        <p:grpSpPr>
          <a:xfrm>
            <a:off x="5106356" y="2378295"/>
            <a:ext cx="389531" cy="486748"/>
            <a:chOff x="6173799" y="3246447"/>
            <a:chExt cx="210319" cy="262809"/>
          </a:xfrm>
        </p:grpSpPr>
        <p:sp>
          <p:nvSpPr>
            <p:cNvPr id="648" name="Google Shape;648;p45"/>
            <p:cNvSpPr/>
            <p:nvPr/>
          </p:nvSpPr>
          <p:spPr>
            <a:xfrm>
              <a:off x="6173799" y="3246447"/>
              <a:ext cx="210319" cy="262809"/>
            </a:xfrm>
            <a:custGeom>
              <a:avLst/>
              <a:gdLst/>
              <a:ahLst/>
              <a:cxnLst/>
              <a:rect l="l" t="t" r="r" b="b"/>
              <a:pathLst>
                <a:path w="8186" h="10229" extrusionOk="0">
                  <a:moveTo>
                    <a:pt x="2195" y="7378"/>
                  </a:moveTo>
                  <a:lnTo>
                    <a:pt x="2939" y="8123"/>
                  </a:lnTo>
                  <a:cubicBezTo>
                    <a:pt x="2965" y="8154"/>
                    <a:pt x="3001" y="8171"/>
                    <a:pt x="3044" y="8171"/>
                  </a:cubicBezTo>
                  <a:cubicBezTo>
                    <a:pt x="3059" y="8171"/>
                    <a:pt x="3070" y="8166"/>
                    <a:pt x="3080" y="8166"/>
                  </a:cubicBezTo>
                  <a:lnTo>
                    <a:pt x="3622" y="8019"/>
                  </a:lnTo>
                  <a:lnTo>
                    <a:pt x="3153" y="9775"/>
                  </a:lnTo>
                  <a:lnTo>
                    <a:pt x="2590" y="9160"/>
                  </a:lnTo>
                  <a:cubicBezTo>
                    <a:pt x="2560" y="9126"/>
                    <a:pt x="2522" y="9112"/>
                    <a:pt x="2482" y="9112"/>
                  </a:cubicBezTo>
                  <a:cubicBezTo>
                    <a:pt x="2466" y="9112"/>
                    <a:pt x="2450" y="9114"/>
                    <a:pt x="2434" y="9118"/>
                  </a:cubicBezTo>
                  <a:lnTo>
                    <a:pt x="1637" y="9368"/>
                  </a:lnTo>
                  <a:lnTo>
                    <a:pt x="2174" y="7378"/>
                  </a:lnTo>
                  <a:close/>
                  <a:moveTo>
                    <a:pt x="3034" y="0"/>
                  </a:moveTo>
                  <a:cubicBezTo>
                    <a:pt x="2996" y="0"/>
                    <a:pt x="2959" y="16"/>
                    <a:pt x="2929" y="43"/>
                  </a:cubicBezTo>
                  <a:lnTo>
                    <a:pt x="2189" y="788"/>
                  </a:lnTo>
                  <a:lnTo>
                    <a:pt x="1173" y="1058"/>
                  </a:lnTo>
                  <a:cubicBezTo>
                    <a:pt x="1121" y="1075"/>
                    <a:pt x="1079" y="1116"/>
                    <a:pt x="1063" y="1168"/>
                  </a:cubicBezTo>
                  <a:lnTo>
                    <a:pt x="798" y="2184"/>
                  </a:lnTo>
                  <a:lnTo>
                    <a:pt x="53" y="2929"/>
                  </a:lnTo>
                  <a:cubicBezTo>
                    <a:pt x="17" y="2965"/>
                    <a:pt x="0" y="3023"/>
                    <a:pt x="17" y="3070"/>
                  </a:cubicBezTo>
                  <a:lnTo>
                    <a:pt x="288" y="4085"/>
                  </a:lnTo>
                  <a:lnTo>
                    <a:pt x="120" y="4716"/>
                  </a:lnTo>
                  <a:cubicBezTo>
                    <a:pt x="94" y="4799"/>
                    <a:pt x="147" y="4877"/>
                    <a:pt x="225" y="4898"/>
                  </a:cubicBezTo>
                  <a:cubicBezTo>
                    <a:pt x="239" y="4903"/>
                    <a:pt x="253" y="4905"/>
                    <a:pt x="267" y="4905"/>
                  </a:cubicBezTo>
                  <a:cubicBezTo>
                    <a:pt x="331" y="4905"/>
                    <a:pt x="390" y="4858"/>
                    <a:pt x="407" y="4794"/>
                  </a:cubicBezTo>
                  <a:lnTo>
                    <a:pt x="584" y="4127"/>
                  </a:lnTo>
                  <a:cubicBezTo>
                    <a:pt x="594" y="4102"/>
                    <a:pt x="594" y="4070"/>
                    <a:pt x="584" y="4044"/>
                  </a:cubicBezTo>
                  <a:lnTo>
                    <a:pt x="324" y="3080"/>
                  </a:lnTo>
                  <a:lnTo>
                    <a:pt x="1032" y="2366"/>
                  </a:lnTo>
                  <a:cubicBezTo>
                    <a:pt x="1053" y="2345"/>
                    <a:pt x="1069" y="2325"/>
                    <a:pt x="1074" y="2299"/>
                  </a:cubicBezTo>
                  <a:lnTo>
                    <a:pt x="1335" y="1325"/>
                  </a:lnTo>
                  <a:lnTo>
                    <a:pt x="2304" y="1063"/>
                  </a:lnTo>
                  <a:cubicBezTo>
                    <a:pt x="2330" y="1058"/>
                    <a:pt x="2351" y="1048"/>
                    <a:pt x="2371" y="1027"/>
                  </a:cubicBezTo>
                  <a:lnTo>
                    <a:pt x="3080" y="313"/>
                  </a:lnTo>
                  <a:lnTo>
                    <a:pt x="4049" y="574"/>
                  </a:lnTo>
                  <a:cubicBezTo>
                    <a:pt x="4062" y="577"/>
                    <a:pt x="4077" y="578"/>
                    <a:pt x="4091" y="578"/>
                  </a:cubicBezTo>
                  <a:cubicBezTo>
                    <a:pt x="4105" y="578"/>
                    <a:pt x="4120" y="577"/>
                    <a:pt x="4133" y="574"/>
                  </a:cubicBezTo>
                  <a:lnTo>
                    <a:pt x="5102" y="313"/>
                  </a:lnTo>
                  <a:lnTo>
                    <a:pt x="5810" y="1022"/>
                  </a:lnTo>
                  <a:cubicBezTo>
                    <a:pt x="5831" y="1043"/>
                    <a:pt x="5852" y="1058"/>
                    <a:pt x="5877" y="1063"/>
                  </a:cubicBezTo>
                  <a:lnTo>
                    <a:pt x="6853" y="1325"/>
                  </a:lnTo>
                  <a:lnTo>
                    <a:pt x="7113" y="2294"/>
                  </a:lnTo>
                  <a:cubicBezTo>
                    <a:pt x="7118" y="2320"/>
                    <a:pt x="7134" y="2340"/>
                    <a:pt x="7149" y="2361"/>
                  </a:cubicBezTo>
                  <a:lnTo>
                    <a:pt x="7858" y="3070"/>
                  </a:lnTo>
                  <a:lnTo>
                    <a:pt x="7603" y="4039"/>
                  </a:lnTo>
                  <a:cubicBezTo>
                    <a:pt x="7597" y="4064"/>
                    <a:pt x="7597" y="4095"/>
                    <a:pt x="7603" y="4122"/>
                  </a:cubicBezTo>
                  <a:lnTo>
                    <a:pt x="7863" y="5091"/>
                  </a:lnTo>
                  <a:lnTo>
                    <a:pt x="7149" y="5800"/>
                  </a:lnTo>
                  <a:cubicBezTo>
                    <a:pt x="7134" y="5821"/>
                    <a:pt x="7118" y="5841"/>
                    <a:pt x="7113" y="5867"/>
                  </a:cubicBezTo>
                  <a:lnTo>
                    <a:pt x="6853" y="6841"/>
                  </a:lnTo>
                  <a:lnTo>
                    <a:pt x="5884" y="7103"/>
                  </a:lnTo>
                  <a:cubicBezTo>
                    <a:pt x="5857" y="7108"/>
                    <a:pt x="5836" y="7118"/>
                    <a:pt x="5815" y="7139"/>
                  </a:cubicBezTo>
                  <a:lnTo>
                    <a:pt x="5107" y="7853"/>
                  </a:lnTo>
                  <a:lnTo>
                    <a:pt x="4138" y="7592"/>
                  </a:lnTo>
                  <a:cubicBezTo>
                    <a:pt x="4125" y="7589"/>
                    <a:pt x="4110" y="7588"/>
                    <a:pt x="4097" y="7588"/>
                  </a:cubicBezTo>
                  <a:cubicBezTo>
                    <a:pt x="4083" y="7588"/>
                    <a:pt x="4070" y="7589"/>
                    <a:pt x="4059" y="7592"/>
                  </a:cubicBezTo>
                  <a:lnTo>
                    <a:pt x="3090" y="7853"/>
                  </a:lnTo>
                  <a:lnTo>
                    <a:pt x="2376" y="7144"/>
                  </a:lnTo>
                  <a:cubicBezTo>
                    <a:pt x="2356" y="7123"/>
                    <a:pt x="2335" y="7108"/>
                    <a:pt x="2309" y="7103"/>
                  </a:cubicBezTo>
                  <a:lnTo>
                    <a:pt x="2106" y="7050"/>
                  </a:lnTo>
                  <a:lnTo>
                    <a:pt x="1340" y="6841"/>
                  </a:lnTo>
                  <a:lnTo>
                    <a:pt x="1079" y="5872"/>
                  </a:lnTo>
                  <a:cubicBezTo>
                    <a:pt x="1069" y="5846"/>
                    <a:pt x="1058" y="5826"/>
                    <a:pt x="1038" y="5805"/>
                  </a:cubicBezTo>
                  <a:lnTo>
                    <a:pt x="532" y="5300"/>
                  </a:lnTo>
                  <a:cubicBezTo>
                    <a:pt x="504" y="5271"/>
                    <a:pt x="466" y="5256"/>
                    <a:pt x="428" y="5256"/>
                  </a:cubicBezTo>
                  <a:cubicBezTo>
                    <a:pt x="390" y="5256"/>
                    <a:pt x="350" y="5271"/>
                    <a:pt x="319" y="5300"/>
                  </a:cubicBezTo>
                  <a:cubicBezTo>
                    <a:pt x="262" y="5362"/>
                    <a:pt x="262" y="5456"/>
                    <a:pt x="319" y="5513"/>
                  </a:cubicBezTo>
                  <a:lnTo>
                    <a:pt x="798" y="5992"/>
                  </a:lnTo>
                  <a:lnTo>
                    <a:pt x="1069" y="7003"/>
                  </a:lnTo>
                  <a:cubicBezTo>
                    <a:pt x="1084" y="7055"/>
                    <a:pt x="1126" y="7096"/>
                    <a:pt x="1178" y="7113"/>
                  </a:cubicBezTo>
                  <a:lnTo>
                    <a:pt x="1882" y="7300"/>
                  </a:lnTo>
                  <a:lnTo>
                    <a:pt x="1277" y="9556"/>
                  </a:lnTo>
                  <a:cubicBezTo>
                    <a:pt x="1262" y="9609"/>
                    <a:pt x="1282" y="9666"/>
                    <a:pt x="1320" y="9702"/>
                  </a:cubicBezTo>
                  <a:cubicBezTo>
                    <a:pt x="1350" y="9729"/>
                    <a:pt x="1390" y="9744"/>
                    <a:pt x="1429" y="9744"/>
                  </a:cubicBezTo>
                  <a:cubicBezTo>
                    <a:pt x="1442" y="9744"/>
                    <a:pt x="1456" y="9742"/>
                    <a:pt x="1470" y="9739"/>
                  </a:cubicBezTo>
                  <a:lnTo>
                    <a:pt x="2434" y="9431"/>
                  </a:lnTo>
                  <a:lnTo>
                    <a:pt x="3116" y="10181"/>
                  </a:lnTo>
                  <a:cubicBezTo>
                    <a:pt x="3143" y="10212"/>
                    <a:pt x="3184" y="10229"/>
                    <a:pt x="3226" y="10229"/>
                  </a:cubicBezTo>
                  <a:cubicBezTo>
                    <a:pt x="3236" y="10229"/>
                    <a:pt x="3251" y="10229"/>
                    <a:pt x="3263" y="10222"/>
                  </a:cubicBezTo>
                  <a:cubicBezTo>
                    <a:pt x="3314" y="10212"/>
                    <a:pt x="3356" y="10171"/>
                    <a:pt x="3371" y="10119"/>
                  </a:cubicBezTo>
                  <a:lnTo>
                    <a:pt x="3960" y="7925"/>
                  </a:lnTo>
                  <a:lnTo>
                    <a:pt x="4095" y="7889"/>
                  </a:lnTo>
                  <a:lnTo>
                    <a:pt x="4232" y="7925"/>
                  </a:lnTo>
                  <a:lnTo>
                    <a:pt x="4814" y="10119"/>
                  </a:lnTo>
                  <a:cubicBezTo>
                    <a:pt x="4831" y="10171"/>
                    <a:pt x="4872" y="10212"/>
                    <a:pt x="4924" y="10222"/>
                  </a:cubicBezTo>
                  <a:cubicBezTo>
                    <a:pt x="4939" y="10229"/>
                    <a:pt x="4951" y="10229"/>
                    <a:pt x="4961" y="10229"/>
                  </a:cubicBezTo>
                  <a:cubicBezTo>
                    <a:pt x="5002" y="10229"/>
                    <a:pt x="5044" y="10212"/>
                    <a:pt x="5071" y="10181"/>
                  </a:cubicBezTo>
                  <a:lnTo>
                    <a:pt x="5752" y="9431"/>
                  </a:lnTo>
                  <a:lnTo>
                    <a:pt x="6721" y="9739"/>
                  </a:lnTo>
                  <a:cubicBezTo>
                    <a:pt x="6734" y="9742"/>
                    <a:pt x="6747" y="9744"/>
                    <a:pt x="6760" y="9744"/>
                  </a:cubicBezTo>
                  <a:cubicBezTo>
                    <a:pt x="6798" y="9744"/>
                    <a:pt x="6837" y="9729"/>
                    <a:pt x="6868" y="9702"/>
                  </a:cubicBezTo>
                  <a:cubicBezTo>
                    <a:pt x="6909" y="9666"/>
                    <a:pt x="6925" y="9609"/>
                    <a:pt x="6909" y="9556"/>
                  </a:cubicBezTo>
                  <a:lnTo>
                    <a:pt x="6665" y="8649"/>
                  </a:lnTo>
                  <a:cubicBezTo>
                    <a:pt x="6647" y="8584"/>
                    <a:pt x="6585" y="8541"/>
                    <a:pt x="6520" y="8541"/>
                  </a:cubicBezTo>
                  <a:cubicBezTo>
                    <a:pt x="6508" y="8541"/>
                    <a:pt x="6495" y="8542"/>
                    <a:pt x="6482" y="8546"/>
                  </a:cubicBezTo>
                  <a:cubicBezTo>
                    <a:pt x="6404" y="8566"/>
                    <a:pt x="6357" y="8649"/>
                    <a:pt x="6377" y="8728"/>
                  </a:cubicBezTo>
                  <a:lnTo>
                    <a:pt x="6550" y="9368"/>
                  </a:lnTo>
                  <a:lnTo>
                    <a:pt x="5752" y="9118"/>
                  </a:lnTo>
                  <a:cubicBezTo>
                    <a:pt x="5736" y="9114"/>
                    <a:pt x="5720" y="9112"/>
                    <a:pt x="5705" y="9112"/>
                  </a:cubicBezTo>
                  <a:cubicBezTo>
                    <a:pt x="5665" y="9112"/>
                    <a:pt x="5626" y="9126"/>
                    <a:pt x="5596" y="9160"/>
                  </a:cubicBezTo>
                  <a:lnTo>
                    <a:pt x="5033" y="9775"/>
                  </a:lnTo>
                  <a:lnTo>
                    <a:pt x="4559" y="8014"/>
                  </a:lnTo>
                  <a:lnTo>
                    <a:pt x="5112" y="8166"/>
                  </a:lnTo>
                  <a:cubicBezTo>
                    <a:pt x="5122" y="8167"/>
                    <a:pt x="5132" y="8168"/>
                    <a:pt x="5143" y="8168"/>
                  </a:cubicBezTo>
                  <a:cubicBezTo>
                    <a:pt x="5184" y="8168"/>
                    <a:pt x="5224" y="8152"/>
                    <a:pt x="5258" y="8123"/>
                  </a:cubicBezTo>
                  <a:lnTo>
                    <a:pt x="6002" y="7378"/>
                  </a:lnTo>
                  <a:lnTo>
                    <a:pt x="6014" y="7373"/>
                  </a:lnTo>
                  <a:lnTo>
                    <a:pt x="6201" y="8077"/>
                  </a:lnTo>
                  <a:cubicBezTo>
                    <a:pt x="6216" y="8139"/>
                    <a:pt x="6279" y="8186"/>
                    <a:pt x="6346" y="8186"/>
                  </a:cubicBezTo>
                  <a:cubicBezTo>
                    <a:pt x="6362" y="8186"/>
                    <a:pt x="6372" y="8181"/>
                    <a:pt x="6389" y="8181"/>
                  </a:cubicBezTo>
                  <a:cubicBezTo>
                    <a:pt x="6466" y="8159"/>
                    <a:pt x="6514" y="8077"/>
                    <a:pt x="6492" y="7993"/>
                  </a:cubicBezTo>
                  <a:lnTo>
                    <a:pt x="6305" y="7295"/>
                  </a:lnTo>
                  <a:lnTo>
                    <a:pt x="7014" y="7108"/>
                  </a:lnTo>
                  <a:cubicBezTo>
                    <a:pt x="7065" y="7091"/>
                    <a:pt x="7108" y="7050"/>
                    <a:pt x="7123" y="6998"/>
                  </a:cubicBezTo>
                  <a:lnTo>
                    <a:pt x="7394" y="5982"/>
                  </a:lnTo>
                  <a:lnTo>
                    <a:pt x="8139" y="5237"/>
                  </a:lnTo>
                  <a:cubicBezTo>
                    <a:pt x="8176" y="5201"/>
                    <a:pt x="8186" y="5143"/>
                    <a:pt x="8176" y="5096"/>
                  </a:cubicBezTo>
                  <a:lnTo>
                    <a:pt x="7899" y="4080"/>
                  </a:lnTo>
                  <a:lnTo>
                    <a:pt x="8176" y="3064"/>
                  </a:lnTo>
                  <a:cubicBezTo>
                    <a:pt x="8186" y="3013"/>
                    <a:pt x="8171" y="2960"/>
                    <a:pt x="8134" y="2919"/>
                  </a:cubicBezTo>
                  <a:lnTo>
                    <a:pt x="7389" y="2179"/>
                  </a:lnTo>
                  <a:lnTo>
                    <a:pt x="7118" y="1163"/>
                  </a:lnTo>
                  <a:cubicBezTo>
                    <a:pt x="7103" y="1111"/>
                    <a:pt x="7060" y="1069"/>
                    <a:pt x="7009" y="1053"/>
                  </a:cubicBezTo>
                  <a:lnTo>
                    <a:pt x="5992" y="788"/>
                  </a:lnTo>
                  <a:lnTo>
                    <a:pt x="5247" y="43"/>
                  </a:lnTo>
                  <a:cubicBezTo>
                    <a:pt x="5220" y="16"/>
                    <a:pt x="5185" y="0"/>
                    <a:pt x="5147" y="0"/>
                  </a:cubicBezTo>
                  <a:cubicBezTo>
                    <a:pt x="5134" y="0"/>
                    <a:pt x="5121" y="2"/>
                    <a:pt x="5107" y="7"/>
                  </a:cubicBezTo>
                  <a:lnTo>
                    <a:pt x="4090" y="277"/>
                  </a:lnTo>
                  <a:lnTo>
                    <a:pt x="3075" y="7"/>
                  </a:lnTo>
                  <a:cubicBezTo>
                    <a:pt x="3061" y="2"/>
                    <a:pt x="3047" y="0"/>
                    <a:pt x="30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6198310" y="3270701"/>
              <a:ext cx="161323" cy="161298"/>
            </a:xfrm>
            <a:custGeom>
              <a:avLst/>
              <a:gdLst/>
              <a:ahLst/>
              <a:cxnLst/>
              <a:rect l="l" t="t" r="r" b="b"/>
              <a:pathLst>
                <a:path w="6279" h="6278" extrusionOk="0">
                  <a:moveTo>
                    <a:pt x="3460" y="1026"/>
                  </a:moveTo>
                  <a:cubicBezTo>
                    <a:pt x="3507" y="1026"/>
                    <a:pt x="3559" y="1068"/>
                    <a:pt x="3569" y="1115"/>
                  </a:cubicBezTo>
                  <a:cubicBezTo>
                    <a:pt x="3720" y="1605"/>
                    <a:pt x="3720" y="2016"/>
                    <a:pt x="3564" y="2412"/>
                  </a:cubicBezTo>
                  <a:cubicBezTo>
                    <a:pt x="3548" y="2459"/>
                    <a:pt x="3554" y="2511"/>
                    <a:pt x="3579" y="2548"/>
                  </a:cubicBezTo>
                  <a:cubicBezTo>
                    <a:pt x="3610" y="2589"/>
                    <a:pt x="3658" y="2615"/>
                    <a:pt x="3704" y="2615"/>
                  </a:cubicBezTo>
                  <a:lnTo>
                    <a:pt x="4824" y="2615"/>
                  </a:lnTo>
                  <a:cubicBezTo>
                    <a:pt x="4913" y="2615"/>
                    <a:pt x="4986" y="2689"/>
                    <a:pt x="4986" y="2771"/>
                  </a:cubicBezTo>
                  <a:cubicBezTo>
                    <a:pt x="4986" y="2860"/>
                    <a:pt x="4913" y="2928"/>
                    <a:pt x="4824" y="2928"/>
                  </a:cubicBezTo>
                  <a:lnTo>
                    <a:pt x="4444" y="2928"/>
                  </a:lnTo>
                  <a:cubicBezTo>
                    <a:pt x="4361" y="2928"/>
                    <a:pt x="4293" y="2995"/>
                    <a:pt x="4293" y="3079"/>
                  </a:cubicBezTo>
                  <a:cubicBezTo>
                    <a:pt x="4293" y="3163"/>
                    <a:pt x="4361" y="3230"/>
                    <a:pt x="4444" y="3230"/>
                  </a:cubicBezTo>
                  <a:lnTo>
                    <a:pt x="4726" y="3230"/>
                  </a:lnTo>
                  <a:cubicBezTo>
                    <a:pt x="4809" y="3230"/>
                    <a:pt x="4877" y="3298"/>
                    <a:pt x="4877" y="3387"/>
                  </a:cubicBezTo>
                  <a:cubicBezTo>
                    <a:pt x="4877" y="3470"/>
                    <a:pt x="4809" y="3543"/>
                    <a:pt x="4726" y="3543"/>
                  </a:cubicBezTo>
                  <a:lnTo>
                    <a:pt x="4444" y="3543"/>
                  </a:lnTo>
                  <a:cubicBezTo>
                    <a:pt x="4361" y="3543"/>
                    <a:pt x="4293" y="3610"/>
                    <a:pt x="4293" y="3694"/>
                  </a:cubicBezTo>
                  <a:cubicBezTo>
                    <a:pt x="4293" y="3772"/>
                    <a:pt x="4361" y="3839"/>
                    <a:pt x="4444" y="3839"/>
                  </a:cubicBezTo>
                  <a:lnTo>
                    <a:pt x="4622" y="3839"/>
                  </a:lnTo>
                  <a:cubicBezTo>
                    <a:pt x="4704" y="3839"/>
                    <a:pt x="4778" y="3913"/>
                    <a:pt x="4778" y="3995"/>
                  </a:cubicBezTo>
                  <a:cubicBezTo>
                    <a:pt x="4778" y="4084"/>
                    <a:pt x="4704" y="4158"/>
                    <a:pt x="4622" y="4158"/>
                  </a:cubicBezTo>
                  <a:lnTo>
                    <a:pt x="4346" y="4158"/>
                  </a:lnTo>
                  <a:cubicBezTo>
                    <a:pt x="4257" y="4158"/>
                    <a:pt x="4194" y="4221"/>
                    <a:pt x="4194" y="4308"/>
                  </a:cubicBezTo>
                  <a:cubicBezTo>
                    <a:pt x="4194" y="4387"/>
                    <a:pt x="4257" y="4454"/>
                    <a:pt x="4346" y="4454"/>
                  </a:cubicBezTo>
                  <a:lnTo>
                    <a:pt x="4497" y="4454"/>
                  </a:lnTo>
                  <a:cubicBezTo>
                    <a:pt x="4579" y="4454"/>
                    <a:pt x="4653" y="4522"/>
                    <a:pt x="4653" y="4611"/>
                  </a:cubicBezTo>
                  <a:cubicBezTo>
                    <a:pt x="4653" y="4699"/>
                    <a:pt x="4579" y="4767"/>
                    <a:pt x="4497" y="4767"/>
                  </a:cubicBezTo>
                  <a:lnTo>
                    <a:pt x="2850" y="4767"/>
                  </a:lnTo>
                  <a:cubicBezTo>
                    <a:pt x="2804" y="4767"/>
                    <a:pt x="2756" y="4752"/>
                    <a:pt x="2715" y="4721"/>
                  </a:cubicBezTo>
                  <a:cubicBezTo>
                    <a:pt x="2542" y="4596"/>
                    <a:pt x="2366" y="4548"/>
                    <a:pt x="2194" y="4527"/>
                  </a:cubicBezTo>
                  <a:lnTo>
                    <a:pt x="2194" y="2771"/>
                  </a:lnTo>
                  <a:cubicBezTo>
                    <a:pt x="2340" y="2615"/>
                    <a:pt x="2501" y="2495"/>
                    <a:pt x="2653" y="2381"/>
                  </a:cubicBezTo>
                  <a:cubicBezTo>
                    <a:pt x="3023" y="2105"/>
                    <a:pt x="3372" y="1845"/>
                    <a:pt x="3335" y="1157"/>
                  </a:cubicBezTo>
                  <a:cubicBezTo>
                    <a:pt x="3335" y="1126"/>
                    <a:pt x="3345" y="1088"/>
                    <a:pt x="3372" y="1068"/>
                  </a:cubicBezTo>
                  <a:cubicBezTo>
                    <a:pt x="3392" y="1042"/>
                    <a:pt x="3423" y="1026"/>
                    <a:pt x="3460" y="1026"/>
                  </a:cubicBezTo>
                  <a:close/>
                  <a:moveTo>
                    <a:pt x="1891" y="2516"/>
                  </a:moveTo>
                  <a:lnTo>
                    <a:pt x="1891" y="2751"/>
                  </a:lnTo>
                  <a:lnTo>
                    <a:pt x="1891" y="4699"/>
                  </a:lnTo>
                  <a:lnTo>
                    <a:pt x="1891" y="4851"/>
                  </a:lnTo>
                  <a:lnTo>
                    <a:pt x="876" y="4851"/>
                  </a:lnTo>
                  <a:cubicBezTo>
                    <a:pt x="496" y="4356"/>
                    <a:pt x="297" y="3767"/>
                    <a:pt x="297" y="3141"/>
                  </a:cubicBezTo>
                  <a:cubicBezTo>
                    <a:pt x="297" y="2928"/>
                    <a:pt x="323" y="2720"/>
                    <a:pt x="371" y="2516"/>
                  </a:cubicBezTo>
                  <a:close/>
                  <a:moveTo>
                    <a:pt x="3141" y="0"/>
                  </a:moveTo>
                  <a:cubicBezTo>
                    <a:pt x="1720" y="0"/>
                    <a:pt x="474" y="953"/>
                    <a:pt x="109" y="2319"/>
                  </a:cubicBezTo>
                  <a:lnTo>
                    <a:pt x="109" y="2324"/>
                  </a:lnTo>
                  <a:cubicBezTo>
                    <a:pt x="104" y="2324"/>
                    <a:pt x="104" y="2329"/>
                    <a:pt x="104" y="2329"/>
                  </a:cubicBezTo>
                  <a:cubicBezTo>
                    <a:pt x="37" y="2589"/>
                    <a:pt x="0" y="2865"/>
                    <a:pt x="0" y="3141"/>
                  </a:cubicBezTo>
                  <a:cubicBezTo>
                    <a:pt x="0" y="3855"/>
                    <a:pt x="234" y="4533"/>
                    <a:pt x="683" y="5096"/>
                  </a:cubicBezTo>
                  <a:cubicBezTo>
                    <a:pt x="1282" y="5846"/>
                    <a:pt x="2179" y="6277"/>
                    <a:pt x="3141" y="6277"/>
                  </a:cubicBezTo>
                  <a:cubicBezTo>
                    <a:pt x="4872" y="6277"/>
                    <a:pt x="6279" y="4871"/>
                    <a:pt x="6279" y="3141"/>
                  </a:cubicBezTo>
                  <a:cubicBezTo>
                    <a:pt x="6279" y="2204"/>
                    <a:pt x="5867" y="1318"/>
                    <a:pt x="5148" y="724"/>
                  </a:cubicBezTo>
                  <a:cubicBezTo>
                    <a:pt x="5118" y="699"/>
                    <a:pt x="5083" y="687"/>
                    <a:pt x="5049" y="687"/>
                  </a:cubicBezTo>
                  <a:cubicBezTo>
                    <a:pt x="5005" y="687"/>
                    <a:pt x="4963" y="707"/>
                    <a:pt x="4935" y="744"/>
                  </a:cubicBezTo>
                  <a:cubicBezTo>
                    <a:pt x="4877" y="807"/>
                    <a:pt x="4887" y="901"/>
                    <a:pt x="4955" y="953"/>
                  </a:cubicBezTo>
                  <a:cubicBezTo>
                    <a:pt x="5606" y="1495"/>
                    <a:pt x="5976" y="2292"/>
                    <a:pt x="5976" y="3141"/>
                  </a:cubicBezTo>
                  <a:cubicBezTo>
                    <a:pt x="5976" y="4704"/>
                    <a:pt x="4704" y="5981"/>
                    <a:pt x="3141" y="5981"/>
                  </a:cubicBezTo>
                  <a:cubicBezTo>
                    <a:pt x="2376" y="5981"/>
                    <a:pt x="1662" y="5679"/>
                    <a:pt x="1136" y="5152"/>
                  </a:cubicBezTo>
                  <a:lnTo>
                    <a:pt x="2042" y="5152"/>
                  </a:lnTo>
                  <a:cubicBezTo>
                    <a:pt x="2126" y="5152"/>
                    <a:pt x="2194" y="5085"/>
                    <a:pt x="2194" y="5002"/>
                  </a:cubicBezTo>
                  <a:lnTo>
                    <a:pt x="2194" y="4830"/>
                  </a:lnTo>
                  <a:cubicBezTo>
                    <a:pt x="2329" y="4846"/>
                    <a:pt x="2434" y="4882"/>
                    <a:pt x="2532" y="4960"/>
                  </a:cubicBezTo>
                  <a:cubicBezTo>
                    <a:pt x="2626" y="5027"/>
                    <a:pt x="2735" y="5070"/>
                    <a:pt x="2850" y="5070"/>
                  </a:cubicBezTo>
                  <a:lnTo>
                    <a:pt x="4497" y="5070"/>
                  </a:lnTo>
                  <a:cubicBezTo>
                    <a:pt x="4747" y="5070"/>
                    <a:pt x="4955" y="4866"/>
                    <a:pt x="4955" y="4611"/>
                  </a:cubicBezTo>
                  <a:cubicBezTo>
                    <a:pt x="4955" y="4522"/>
                    <a:pt x="4930" y="4444"/>
                    <a:pt x="4887" y="4371"/>
                  </a:cubicBezTo>
                  <a:cubicBezTo>
                    <a:pt x="5002" y="4288"/>
                    <a:pt x="5080" y="4152"/>
                    <a:pt x="5080" y="3995"/>
                  </a:cubicBezTo>
                  <a:cubicBezTo>
                    <a:pt x="5080" y="3908"/>
                    <a:pt x="5048" y="3819"/>
                    <a:pt x="5002" y="3745"/>
                  </a:cubicBezTo>
                  <a:cubicBezTo>
                    <a:pt x="5111" y="3663"/>
                    <a:pt x="5180" y="3533"/>
                    <a:pt x="5180" y="3387"/>
                  </a:cubicBezTo>
                  <a:cubicBezTo>
                    <a:pt x="5180" y="3293"/>
                    <a:pt x="5153" y="3209"/>
                    <a:pt x="5101" y="3131"/>
                  </a:cubicBezTo>
                  <a:cubicBezTo>
                    <a:pt x="5216" y="3053"/>
                    <a:pt x="5283" y="2918"/>
                    <a:pt x="5283" y="2771"/>
                  </a:cubicBezTo>
                  <a:cubicBezTo>
                    <a:pt x="5283" y="2521"/>
                    <a:pt x="5080" y="2314"/>
                    <a:pt x="4824" y="2314"/>
                  </a:cubicBezTo>
                  <a:lnTo>
                    <a:pt x="3913" y="2314"/>
                  </a:lnTo>
                  <a:cubicBezTo>
                    <a:pt x="4023" y="1917"/>
                    <a:pt x="4002" y="1506"/>
                    <a:pt x="3860" y="1026"/>
                  </a:cubicBezTo>
                  <a:cubicBezTo>
                    <a:pt x="3804" y="849"/>
                    <a:pt x="3642" y="729"/>
                    <a:pt x="3460" y="729"/>
                  </a:cubicBezTo>
                  <a:cubicBezTo>
                    <a:pt x="3340" y="729"/>
                    <a:pt x="3230" y="782"/>
                    <a:pt x="3153" y="859"/>
                  </a:cubicBezTo>
                  <a:cubicBezTo>
                    <a:pt x="3074" y="943"/>
                    <a:pt x="3028" y="1057"/>
                    <a:pt x="3033" y="1172"/>
                  </a:cubicBezTo>
                  <a:cubicBezTo>
                    <a:pt x="3064" y="1699"/>
                    <a:pt x="2829" y="1876"/>
                    <a:pt x="2475" y="2141"/>
                  </a:cubicBezTo>
                  <a:cubicBezTo>
                    <a:pt x="2381" y="2209"/>
                    <a:pt x="2287" y="2276"/>
                    <a:pt x="2194" y="2360"/>
                  </a:cubicBezTo>
                  <a:cubicBezTo>
                    <a:pt x="2189" y="2282"/>
                    <a:pt x="2121" y="2214"/>
                    <a:pt x="2042" y="2214"/>
                  </a:cubicBezTo>
                  <a:lnTo>
                    <a:pt x="453" y="2214"/>
                  </a:lnTo>
                  <a:cubicBezTo>
                    <a:pt x="844" y="1078"/>
                    <a:pt x="1922" y="302"/>
                    <a:pt x="3141" y="302"/>
                  </a:cubicBezTo>
                  <a:cubicBezTo>
                    <a:pt x="3559" y="302"/>
                    <a:pt x="3960" y="391"/>
                    <a:pt x="4336" y="563"/>
                  </a:cubicBezTo>
                  <a:cubicBezTo>
                    <a:pt x="4354" y="571"/>
                    <a:pt x="4375" y="575"/>
                    <a:pt x="4394" y="575"/>
                  </a:cubicBezTo>
                  <a:cubicBezTo>
                    <a:pt x="4451" y="575"/>
                    <a:pt x="4506" y="544"/>
                    <a:pt x="4533" y="489"/>
                  </a:cubicBezTo>
                  <a:cubicBezTo>
                    <a:pt x="4564" y="412"/>
                    <a:pt x="4533" y="323"/>
                    <a:pt x="4454" y="292"/>
                  </a:cubicBezTo>
                  <a:cubicBezTo>
                    <a:pt x="4043" y="99"/>
                    <a:pt x="3600" y="0"/>
                    <a:pt x="3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624;p45">
            <a:extLst>
              <a:ext uri="{FF2B5EF4-FFF2-40B4-BE49-F238E27FC236}">
                <a16:creationId xmlns:a16="http://schemas.microsoft.com/office/drawing/2014/main" id="{60A05CCB-4473-4AAA-8982-A4465D2183C1}"/>
              </a:ext>
            </a:extLst>
          </p:cNvPr>
          <p:cNvSpPr/>
          <p:nvPr/>
        </p:nvSpPr>
        <p:spPr>
          <a:xfrm>
            <a:off x="4952223" y="4351097"/>
            <a:ext cx="697500" cy="697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20;p45">
            <a:extLst>
              <a:ext uri="{FF2B5EF4-FFF2-40B4-BE49-F238E27FC236}">
                <a16:creationId xmlns:a16="http://schemas.microsoft.com/office/drawing/2014/main" id="{CDD23755-BFC4-4232-8C2E-220FA3456B40}"/>
              </a:ext>
            </a:extLst>
          </p:cNvPr>
          <p:cNvSpPr txBox="1">
            <a:spLocks/>
          </p:cNvSpPr>
          <p:nvPr/>
        </p:nvSpPr>
        <p:spPr>
          <a:xfrm>
            <a:off x="5786637" y="4341316"/>
            <a:ext cx="3304199" cy="80218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1800"/>
              <a:buFont typeface="Montserrat"/>
              <a:buNone/>
              <a:defRPr sz="1800" b="1" i="0" u="none" strike="noStrike" cap="none">
                <a:solidFill>
                  <a:srgbClr val="FFFFFF"/>
                </a:solidFill>
                <a:latin typeface="Montserrat"/>
                <a:ea typeface="Montserrat"/>
                <a:cs typeface="Montserrat"/>
                <a:sym typeface="Montserrat"/>
              </a:defRPr>
            </a:lvl1pPr>
            <a:lvl2pPr marL="914400" marR="0" lvl="1"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9pPr>
          </a:lstStyle>
          <a:p>
            <a:pPr marL="0" indent="0"/>
            <a:r>
              <a:rPr lang="en-US" dirty="0"/>
              <a:t>Optional Tightly-Coupled Memory for Instructions and Data</a:t>
            </a:r>
          </a:p>
        </p:txBody>
      </p:sp>
      <p:sp>
        <p:nvSpPr>
          <p:cNvPr id="63" name="Google Shape;601;p45">
            <a:extLst>
              <a:ext uri="{FF2B5EF4-FFF2-40B4-BE49-F238E27FC236}">
                <a16:creationId xmlns:a16="http://schemas.microsoft.com/office/drawing/2014/main" id="{876DE38F-C8CE-49D8-8008-094A6B58D270}"/>
              </a:ext>
            </a:extLst>
          </p:cNvPr>
          <p:cNvSpPr/>
          <p:nvPr/>
        </p:nvSpPr>
        <p:spPr>
          <a:xfrm>
            <a:off x="713223" y="4393280"/>
            <a:ext cx="697500" cy="697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14;p45">
            <a:extLst>
              <a:ext uri="{FF2B5EF4-FFF2-40B4-BE49-F238E27FC236}">
                <a16:creationId xmlns:a16="http://schemas.microsoft.com/office/drawing/2014/main" id="{43ABE4BD-4943-4285-AD4E-FDE70A9F5003}"/>
              </a:ext>
            </a:extLst>
          </p:cNvPr>
          <p:cNvSpPr txBox="1">
            <a:spLocks/>
          </p:cNvSpPr>
          <p:nvPr/>
        </p:nvSpPr>
        <p:spPr>
          <a:xfrm>
            <a:off x="1513886" y="4351097"/>
            <a:ext cx="3058114" cy="69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1800"/>
              <a:buFont typeface="Montserrat"/>
              <a:buNone/>
              <a:defRPr sz="1800" b="1" i="0" u="none" strike="noStrike" cap="none">
                <a:solidFill>
                  <a:srgbClr val="FFFFFF"/>
                </a:solidFill>
                <a:latin typeface="Montserrat"/>
                <a:ea typeface="Montserrat"/>
                <a:cs typeface="Montserrat"/>
                <a:sym typeface="Montserrat"/>
              </a:defRPr>
            </a:lvl1pPr>
            <a:lvl2pPr marL="914400" marR="0" lvl="1"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9pPr>
          </a:lstStyle>
          <a:p>
            <a:pPr marL="0" indent="0"/>
            <a:r>
              <a:rPr lang="en-US" sz="1600" dirty="0"/>
              <a:t>Advanced Exception Support</a:t>
            </a:r>
          </a:p>
        </p:txBody>
      </p:sp>
      <p:sp>
        <p:nvSpPr>
          <p:cNvPr id="75" name="Google Shape;249;p31">
            <a:extLst>
              <a:ext uri="{FF2B5EF4-FFF2-40B4-BE49-F238E27FC236}">
                <a16:creationId xmlns:a16="http://schemas.microsoft.com/office/drawing/2014/main" id="{07AC45A1-22B4-4711-BA8B-BDBE3B09517C}"/>
              </a:ext>
            </a:extLst>
          </p:cNvPr>
          <p:cNvSpPr/>
          <p:nvPr/>
        </p:nvSpPr>
        <p:spPr>
          <a:xfrm>
            <a:off x="5086399" y="4475472"/>
            <a:ext cx="431815" cy="406421"/>
          </a:xfrm>
          <a:custGeom>
            <a:avLst/>
            <a:gdLst/>
            <a:ahLst/>
            <a:cxnLst/>
            <a:rect l="l" t="t" r="r" b="b"/>
            <a:pathLst>
              <a:path w="19849" h="18459" extrusionOk="0">
                <a:moveTo>
                  <a:pt x="4149" y="581"/>
                </a:moveTo>
                <a:lnTo>
                  <a:pt x="4149" y="1295"/>
                </a:lnTo>
                <a:lnTo>
                  <a:pt x="1792" y="1295"/>
                </a:lnTo>
                <a:lnTo>
                  <a:pt x="1792" y="1115"/>
                </a:lnTo>
                <a:cubicBezTo>
                  <a:pt x="1792" y="966"/>
                  <a:pt x="1853" y="834"/>
                  <a:pt x="1949" y="738"/>
                </a:cubicBezTo>
                <a:cubicBezTo>
                  <a:pt x="2045" y="642"/>
                  <a:pt x="2177" y="581"/>
                  <a:pt x="2321" y="581"/>
                </a:cubicBezTo>
                <a:close/>
                <a:moveTo>
                  <a:pt x="17528" y="581"/>
                </a:moveTo>
                <a:cubicBezTo>
                  <a:pt x="17672" y="581"/>
                  <a:pt x="17808" y="642"/>
                  <a:pt x="17900" y="738"/>
                </a:cubicBezTo>
                <a:cubicBezTo>
                  <a:pt x="18000" y="834"/>
                  <a:pt x="18061" y="966"/>
                  <a:pt x="18061" y="1115"/>
                </a:cubicBezTo>
                <a:lnTo>
                  <a:pt x="18061" y="1672"/>
                </a:lnTo>
                <a:lnTo>
                  <a:pt x="16705" y="1215"/>
                </a:lnTo>
                <a:cubicBezTo>
                  <a:pt x="16676" y="1205"/>
                  <a:pt x="16645" y="1200"/>
                  <a:pt x="16614" y="1200"/>
                </a:cubicBezTo>
                <a:cubicBezTo>
                  <a:pt x="16563" y="1200"/>
                  <a:pt x="16512" y="1214"/>
                  <a:pt x="16470" y="1239"/>
                </a:cubicBezTo>
                <a:lnTo>
                  <a:pt x="15704" y="1616"/>
                </a:lnTo>
                <a:lnTo>
                  <a:pt x="15704" y="1115"/>
                </a:lnTo>
                <a:cubicBezTo>
                  <a:pt x="15704" y="966"/>
                  <a:pt x="15763" y="834"/>
                  <a:pt x="15860" y="738"/>
                </a:cubicBezTo>
                <a:cubicBezTo>
                  <a:pt x="15956" y="642"/>
                  <a:pt x="16089" y="581"/>
                  <a:pt x="16233" y="581"/>
                </a:cubicBezTo>
                <a:close/>
                <a:moveTo>
                  <a:pt x="10572" y="581"/>
                </a:moveTo>
                <a:cubicBezTo>
                  <a:pt x="10716" y="581"/>
                  <a:pt x="10849" y="642"/>
                  <a:pt x="10949" y="738"/>
                </a:cubicBezTo>
                <a:cubicBezTo>
                  <a:pt x="11045" y="834"/>
                  <a:pt x="11101" y="966"/>
                  <a:pt x="11101" y="1115"/>
                </a:cubicBezTo>
                <a:lnTo>
                  <a:pt x="11101" y="1676"/>
                </a:lnTo>
                <a:cubicBezTo>
                  <a:pt x="11016" y="1692"/>
                  <a:pt x="10908" y="1706"/>
                  <a:pt x="10787" y="1706"/>
                </a:cubicBezTo>
                <a:cubicBezTo>
                  <a:pt x="10488" y="1706"/>
                  <a:pt x="10111" y="1622"/>
                  <a:pt x="9815" y="1279"/>
                </a:cubicBezTo>
                <a:cubicBezTo>
                  <a:pt x="9758" y="1213"/>
                  <a:pt x="9678" y="1180"/>
                  <a:pt x="9597" y="1180"/>
                </a:cubicBezTo>
                <a:cubicBezTo>
                  <a:pt x="9529" y="1180"/>
                  <a:pt x="9460" y="1204"/>
                  <a:pt x="9406" y="1251"/>
                </a:cubicBezTo>
                <a:cubicBezTo>
                  <a:pt x="9250" y="1386"/>
                  <a:pt x="9051" y="1466"/>
                  <a:pt x="8848" y="1466"/>
                </a:cubicBezTo>
                <a:cubicBezTo>
                  <a:pt x="8815" y="1466"/>
                  <a:pt x="8782" y="1464"/>
                  <a:pt x="8748" y="1460"/>
                </a:cubicBezTo>
                <a:lnTo>
                  <a:pt x="8748" y="1115"/>
                </a:lnTo>
                <a:cubicBezTo>
                  <a:pt x="8748" y="966"/>
                  <a:pt x="8808" y="834"/>
                  <a:pt x="8904" y="738"/>
                </a:cubicBezTo>
                <a:cubicBezTo>
                  <a:pt x="9001" y="642"/>
                  <a:pt x="9133" y="581"/>
                  <a:pt x="9278" y="581"/>
                </a:cubicBezTo>
                <a:close/>
                <a:moveTo>
                  <a:pt x="4149" y="1876"/>
                </a:moveTo>
                <a:lnTo>
                  <a:pt x="4149" y="2686"/>
                </a:lnTo>
                <a:cubicBezTo>
                  <a:pt x="4149" y="3011"/>
                  <a:pt x="4014" y="3304"/>
                  <a:pt x="3801" y="3521"/>
                </a:cubicBezTo>
                <a:cubicBezTo>
                  <a:pt x="3588" y="3732"/>
                  <a:pt x="3292" y="3865"/>
                  <a:pt x="2971" y="3865"/>
                </a:cubicBezTo>
                <a:cubicBezTo>
                  <a:pt x="2646" y="3865"/>
                  <a:pt x="2350" y="3732"/>
                  <a:pt x="2137" y="3521"/>
                </a:cubicBezTo>
                <a:cubicBezTo>
                  <a:pt x="1925" y="3304"/>
                  <a:pt x="1792" y="3011"/>
                  <a:pt x="1792" y="2686"/>
                </a:cubicBezTo>
                <a:lnTo>
                  <a:pt x="1792" y="1876"/>
                </a:lnTo>
                <a:close/>
                <a:moveTo>
                  <a:pt x="9561" y="1845"/>
                </a:moveTo>
                <a:cubicBezTo>
                  <a:pt x="9959" y="2193"/>
                  <a:pt x="10416" y="2282"/>
                  <a:pt x="10785" y="2282"/>
                </a:cubicBezTo>
                <a:cubicBezTo>
                  <a:pt x="10901" y="2282"/>
                  <a:pt x="11007" y="2274"/>
                  <a:pt x="11101" y="2261"/>
                </a:cubicBezTo>
                <a:lnTo>
                  <a:pt x="11101" y="2686"/>
                </a:lnTo>
                <a:cubicBezTo>
                  <a:pt x="11101" y="3011"/>
                  <a:pt x="10973" y="3304"/>
                  <a:pt x="10756" y="3521"/>
                </a:cubicBezTo>
                <a:cubicBezTo>
                  <a:pt x="10544" y="3732"/>
                  <a:pt x="10247" y="3865"/>
                  <a:pt x="9927" y="3865"/>
                </a:cubicBezTo>
                <a:cubicBezTo>
                  <a:pt x="9602" y="3865"/>
                  <a:pt x="9309" y="3732"/>
                  <a:pt x="9093" y="3521"/>
                </a:cubicBezTo>
                <a:cubicBezTo>
                  <a:pt x="8880" y="3304"/>
                  <a:pt x="8748" y="3011"/>
                  <a:pt x="8748" y="2686"/>
                </a:cubicBezTo>
                <a:lnTo>
                  <a:pt x="8748" y="2041"/>
                </a:lnTo>
                <a:cubicBezTo>
                  <a:pt x="8779" y="2043"/>
                  <a:pt x="8810" y="2044"/>
                  <a:pt x="8840" y="2044"/>
                </a:cubicBezTo>
                <a:cubicBezTo>
                  <a:pt x="9143" y="2044"/>
                  <a:pt x="9394" y="1939"/>
                  <a:pt x="9561" y="1845"/>
                </a:cubicBezTo>
                <a:close/>
                <a:moveTo>
                  <a:pt x="16633" y="1804"/>
                </a:moveTo>
                <a:lnTo>
                  <a:pt x="18061" y="2285"/>
                </a:lnTo>
                <a:lnTo>
                  <a:pt x="18061" y="2686"/>
                </a:lnTo>
                <a:cubicBezTo>
                  <a:pt x="18061" y="3011"/>
                  <a:pt x="17924" y="3304"/>
                  <a:pt x="17712" y="3521"/>
                </a:cubicBezTo>
                <a:cubicBezTo>
                  <a:pt x="17499" y="3732"/>
                  <a:pt x="17203" y="3865"/>
                  <a:pt x="16882" y="3865"/>
                </a:cubicBezTo>
                <a:cubicBezTo>
                  <a:pt x="16557" y="3865"/>
                  <a:pt x="16261" y="3732"/>
                  <a:pt x="16048" y="3521"/>
                </a:cubicBezTo>
                <a:cubicBezTo>
                  <a:pt x="15836" y="3304"/>
                  <a:pt x="15704" y="3011"/>
                  <a:pt x="15704" y="2686"/>
                </a:cubicBezTo>
                <a:lnTo>
                  <a:pt x="15704" y="2257"/>
                </a:lnTo>
                <a:lnTo>
                  <a:pt x="16633" y="1804"/>
                </a:lnTo>
                <a:close/>
                <a:moveTo>
                  <a:pt x="4262" y="4234"/>
                </a:moveTo>
                <a:cubicBezTo>
                  <a:pt x="4563" y="4234"/>
                  <a:pt x="4835" y="4358"/>
                  <a:pt x="5035" y="4559"/>
                </a:cubicBezTo>
                <a:cubicBezTo>
                  <a:pt x="5232" y="4755"/>
                  <a:pt x="5357" y="5027"/>
                  <a:pt x="5357" y="5329"/>
                </a:cubicBezTo>
                <a:lnTo>
                  <a:pt x="5357" y="8034"/>
                </a:lnTo>
                <a:lnTo>
                  <a:pt x="4815" y="8034"/>
                </a:lnTo>
                <a:lnTo>
                  <a:pt x="4815" y="5862"/>
                </a:lnTo>
                <a:cubicBezTo>
                  <a:pt x="4815" y="5701"/>
                  <a:pt x="4687" y="5573"/>
                  <a:pt x="4527" y="5573"/>
                </a:cubicBezTo>
                <a:cubicBezTo>
                  <a:pt x="4366" y="5573"/>
                  <a:pt x="4234" y="5701"/>
                  <a:pt x="4234" y="5862"/>
                </a:cubicBezTo>
                <a:lnTo>
                  <a:pt x="4234" y="8034"/>
                </a:lnTo>
                <a:lnTo>
                  <a:pt x="1705" y="8034"/>
                </a:lnTo>
                <a:lnTo>
                  <a:pt x="1705" y="5862"/>
                </a:lnTo>
                <a:cubicBezTo>
                  <a:pt x="1705" y="5701"/>
                  <a:pt x="1576" y="5573"/>
                  <a:pt x="1416" y="5573"/>
                </a:cubicBezTo>
                <a:cubicBezTo>
                  <a:pt x="1255" y="5573"/>
                  <a:pt x="1123" y="5701"/>
                  <a:pt x="1123" y="5862"/>
                </a:cubicBezTo>
                <a:lnTo>
                  <a:pt x="1123" y="8034"/>
                </a:lnTo>
                <a:lnTo>
                  <a:pt x="582" y="8034"/>
                </a:lnTo>
                <a:lnTo>
                  <a:pt x="582" y="5329"/>
                </a:lnTo>
                <a:cubicBezTo>
                  <a:pt x="582" y="5027"/>
                  <a:pt x="706" y="4755"/>
                  <a:pt x="902" y="4559"/>
                </a:cubicBezTo>
                <a:cubicBezTo>
                  <a:pt x="1103" y="4358"/>
                  <a:pt x="1375" y="4234"/>
                  <a:pt x="1677" y="4234"/>
                </a:cubicBezTo>
                <a:lnTo>
                  <a:pt x="2134" y="4234"/>
                </a:lnTo>
                <a:cubicBezTo>
                  <a:pt x="2386" y="4370"/>
                  <a:pt x="2667" y="4446"/>
                  <a:pt x="2971" y="4446"/>
                </a:cubicBezTo>
                <a:cubicBezTo>
                  <a:pt x="3272" y="4446"/>
                  <a:pt x="3557" y="4370"/>
                  <a:pt x="3805" y="4234"/>
                </a:cubicBezTo>
                <a:close/>
                <a:moveTo>
                  <a:pt x="11217" y="4234"/>
                </a:moveTo>
                <a:cubicBezTo>
                  <a:pt x="11518" y="4234"/>
                  <a:pt x="11791" y="4358"/>
                  <a:pt x="11991" y="4559"/>
                </a:cubicBezTo>
                <a:cubicBezTo>
                  <a:pt x="12192" y="4755"/>
                  <a:pt x="12312" y="5027"/>
                  <a:pt x="12312" y="5329"/>
                </a:cubicBezTo>
                <a:lnTo>
                  <a:pt x="12312" y="8034"/>
                </a:lnTo>
                <a:lnTo>
                  <a:pt x="11771" y="8034"/>
                </a:lnTo>
                <a:lnTo>
                  <a:pt x="11771" y="5862"/>
                </a:lnTo>
                <a:cubicBezTo>
                  <a:pt x="11771" y="5701"/>
                  <a:pt x="11643" y="5573"/>
                  <a:pt x="11478" y="5573"/>
                </a:cubicBezTo>
                <a:cubicBezTo>
                  <a:pt x="11317" y="5573"/>
                  <a:pt x="11189" y="5701"/>
                  <a:pt x="11189" y="5862"/>
                </a:cubicBezTo>
                <a:lnTo>
                  <a:pt x="11189" y="8034"/>
                </a:lnTo>
                <a:lnTo>
                  <a:pt x="8660" y="8034"/>
                </a:lnTo>
                <a:lnTo>
                  <a:pt x="8660" y="5862"/>
                </a:lnTo>
                <a:cubicBezTo>
                  <a:pt x="8660" y="5701"/>
                  <a:pt x="8532" y="5573"/>
                  <a:pt x="8371" y="5573"/>
                </a:cubicBezTo>
                <a:cubicBezTo>
                  <a:pt x="8211" y="5573"/>
                  <a:pt x="8079" y="5701"/>
                  <a:pt x="8079" y="5862"/>
                </a:cubicBezTo>
                <a:lnTo>
                  <a:pt x="8079" y="8034"/>
                </a:lnTo>
                <a:lnTo>
                  <a:pt x="7537" y="8034"/>
                </a:lnTo>
                <a:lnTo>
                  <a:pt x="7537" y="5329"/>
                </a:lnTo>
                <a:cubicBezTo>
                  <a:pt x="7537" y="5027"/>
                  <a:pt x="7661" y="4755"/>
                  <a:pt x="7858" y="4559"/>
                </a:cubicBezTo>
                <a:cubicBezTo>
                  <a:pt x="8059" y="4358"/>
                  <a:pt x="8331" y="4234"/>
                  <a:pt x="8632" y="4234"/>
                </a:cubicBezTo>
                <a:lnTo>
                  <a:pt x="9093" y="4234"/>
                </a:lnTo>
                <a:cubicBezTo>
                  <a:pt x="9337" y="4370"/>
                  <a:pt x="9622" y="4446"/>
                  <a:pt x="9927" y="4446"/>
                </a:cubicBezTo>
                <a:cubicBezTo>
                  <a:pt x="10227" y="4446"/>
                  <a:pt x="10512" y="4370"/>
                  <a:pt x="10760" y="4234"/>
                </a:cubicBezTo>
                <a:close/>
                <a:moveTo>
                  <a:pt x="18173" y="4234"/>
                </a:moveTo>
                <a:cubicBezTo>
                  <a:pt x="18474" y="4234"/>
                  <a:pt x="18746" y="4358"/>
                  <a:pt x="18947" y="4559"/>
                </a:cubicBezTo>
                <a:cubicBezTo>
                  <a:pt x="19144" y="4755"/>
                  <a:pt x="19268" y="5027"/>
                  <a:pt x="19268" y="5329"/>
                </a:cubicBezTo>
                <a:lnTo>
                  <a:pt x="19268" y="8034"/>
                </a:lnTo>
                <a:lnTo>
                  <a:pt x="18726" y="8034"/>
                </a:lnTo>
                <a:lnTo>
                  <a:pt x="18726" y="5862"/>
                </a:lnTo>
                <a:cubicBezTo>
                  <a:pt x="18726" y="5701"/>
                  <a:pt x="18598" y="5573"/>
                  <a:pt x="18437" y="5573"/>
                </a:cubicBezTo>
                <a:cubicBezTo>
                  <a:pt x="18278" y="5573"/>
                  <a:pt x="18145" y="5701"/>
                  <a:pt x="18145" y="5862"/>
                </a:cubicBezTo>
                <a:lnTo>
                  <a:pt x="18145" y="8034"/>
                </a:lnTo>
                <a:lnTo>
                  <a:pt x="15615" y="8034"/>
                </a:lnTo>
                <a:lnTo>
                  <a:pt x="15615" y="5862"/>
                </a:lnTo>
                <a:cubicBezTo>
                  <a:pt x="15615" y="5701"/>
                  <a:pt x="15487" y="5573"/>
                  <a:pt x="15327" y="5573"/>
                </a:cubicBezTo>
                <a:cubicBezTo>
                  <a:pt x="15166" y="5573"/>
                  <a:pt x="15034" y="5701"/>
                  <a:pt x="15034" y="5862"/>
                </a:cubicBezTo>
                <a:lnTo>
                  <a:pt x="15034" y="8034"/>
                </a:lnTo>
                <a:lnTo>
                  <a:pt x="14492" y="8034"/>
                </a:lnTo>
                <a:lnTo>
                  <a:pt x="14492" y="5329"/>
                </a:lnTo>
                <a:cubicBezTo>
                  <a:pt x="14492" y="5027"/>
                  <a:pt x="14618" y="4755"/>
                  <a:pt x="14814" y="4559"/>
                </a:cubicBezTo>
                <a:cubicBezTo>
                  <a:pt x="15014" y="4358"/>
                  <a:pt x="15286" y="4234"/>
                  <a:pt x="15587" y="4234"/>
                </a:cubicBezTo>
                <a:lnTo>
                  <a:pt x="16044" y="4234"/>
                </a:lnTo>
                <a:cubicBezTo>
                  <a:pt x="16293" y="4370"/>
                  <a:pt x="16577" y="4446"/>
                  <a:pt x="16882" y="4446"/>
                </a:cubicBezTo>
                <a:cubicBezTo>
                  <a:pt x="17183" y="4446"/>
                  <a:pt x="17467" y="4370"/>
                  <a:pt x="17716" y="4234"/>
                </a:cubicBezTo>
                <a:close/>
                <a:moveTo>
                  <a:pt x="2321" y="0"/>
                </a:moveTo>
                <a:cubicBezTo>
                  <a:pt x="2017" y="0"/>
                  <a:pt x="1736" y="124"/>
                  <a:pt x="1536" y="325"/>
                </a:cubicBezTo>
                <a:cubicBezTo>
                  <a:pt x="1335" y="529"/>
                  <a:pt x="1211" y="806"/>
                  <a:pt x="1211" y="1115"/>
                </a:cubicBezTo>
                <a:lnTo>
                  <a:pt x="1211" y="1588"/>
                </a:lnTo>
                <a:lnTo>
                  <a:pt x="1211" y="2686"/>
                </a:lnTo>
                <a:cubicBezTo>
                  <a:pt x="1211" y="3047"/>
                  <a:pt x="1320" y="3384"/>
                  <a:pt x="1508" y="3660"/>
                </a:cubicBezTo>
                <a:cubicBezTo>
                  <a:pt x="1111" y="3701"/>
                  <a:pt x="758" y="3881"/>
                  <a:pt x="493" y="4146"/>
                </a:cubicBezTo>
                <a:cubicBezTo>
                  <a:pt x="189" y="4450"/>
                  <a:pt x="1" y="4868"/>
                  <a:pt x="1" y="5329"/>
                </a:cubicBezTo>
                <a:lnTo>
                  <a:pt x="1" y="8327"/>
                </a:lnTo>
                <a:cubicBezTo>
                  <a:pt x="1" y="8487"/>
                  <a:pt x="132" y="8615"/>
                  <a:pt x="293" y="8615"/>
                </a:cubicBezTo>
                <a:lnTo>
                  <a:pt x="5649" y="8615"/>
                </a:lnTo>
                <a:cubicBezTo>
                  <a:pt x="5809" y="8615"/>
                  <a:pt x="5938" y="8487"/>
                  <a:pt x="5938" y="8327"/>
                </a:cubicBezTo>
                <a:lnTo>
                  <a:pt x="5938" y="5329"/>
                </a:lnTo>
                <a:cubicBezTo>
                  <a:pt x="5938" y="4868"/>
                  <a:pt x="5749" y="4450"/>
                  <a:pt x="5448" y="4146"/>
                </a:cubicBezTo>
                <a:cubicBezTo>
                  <a:pt x="5180" y="3881"/>
                  <a:pt x="4828" y="3701"/>
                  <a:pt x="4434" y="3660"/>
                </a:cubicBezTo>
                <a:cubicBezTo>
                  <a:pt x="4619" y="3384"/>
                  <a:pt x="4731" y="3047"/>
                  <a:pt x="4731" y="2686"/>
                </a:cubicBezTo>
                <a:lnTo>
                  <a:pt x="4731" y="1588"/>
                </a:lnTo>
                <a:lnTo>
                  <a:pt x="4731" y="289"/>
                </a:lnTo>
                <a:cubicBezTo>
                  <a:pt x="4731" y="129"/>
                  <a:pt x="4599" y="0"/>
                  <a:pt x="4438" y="0"/>
                </a:cubicBezTo>
                <a:close/>
                <a:moveTo>
                  <a:pt x="9278" y="0"/>
                </a:moveTo>
                <a:cubicBezTo>
                  <a:pt x="8973" y="0"/>
                  <a:pt x="8696" y="124"/>
                  <a:pt x="8492" y="325"/>
                </a:cubicBezTo>
                <a:cubicBezTo>
                  <a:pt x="8291" y="529"/>
                  <a:pt x="8166" y="806"/>
                  <a:pt x="8166" y="1115"/>
                </a:cubicBezTo>
                <a:lnTo>
                  <a:pt x="8166" y="2686"/>
                </a:lnTo>
                <a:cubicBezTo>
                  <a:pt x="8166" y="3047"/>
                  <a:pt x="8275" y="3384"/>
                  <a:pt x="8464" y="3660"/>
                </a:cubicBezTo>
                <a:cubicBezTo>
                  <a:pt x="8070" y="3701"/>
                  <a:pt x="7714" y="3881"/>
                  <a:pt x="7450" y="4146"/>
                </a:cubicBezTo>
                <a:cubicBezTo>
                  <a:pt x="7145" y="4450"/>
                  <a:pt x="6956" y="4868"/>
                  <a:pt x="6956" y="5329"/>
                </a:cubicBezTo>
                <a:lnTo>
                  <a:pt x="6956" y="8327"/>
                </a:lnTo>
                <a:cubicBezTo>
                  <a:pt x="6956" y="8487"/>
                  <a:pt x="7089" y="8615"/>
                  <a:pt x="7248" y="8615"/>
                </a:cubicBezTo>
                <a:lnTo>
                  <a:pt x="12605" y="8615"/>
                </a:lnTo>
                <a:cubicBezTo>
                  <a:pt x="12765" y="8615"/>
                  <a:pt x="12893" y="8487"/>
                  <a:pt x="12893" y="8327"/>
                </a:cubicBezTo>
                <a:lnTo>
                  <a:pt x="12893" y="5329"/>
                </a:lnTo>
                <a:cubicBezTo>
                  <a:pt x="12893" y="4868"/>
                  <a:pt x="12705" y="4450"/>
                  <a:pt x="12400" y="4146"/>
                </a:cubicBezTo>
                <a:cubicBezTo>
                  <a:pt x="12135" y="3881"/>
                  <a:pt x="11783" y="3701"/>
                  <a:pt x="11390" y="3660"/>
                </a:cubicBezTo>
                <a:cubicBezTo>
                  <a:pt x="11574" y="3384"/>
                  <a:pt x="11683" y="3047"/>
                  <a:pt x="11683" y="2686"/>
                </a:cubicBezTo>
                <a:lnTo>
                  <a:pt x="11683" y="1115"/>
                </a:lnTo>
                <a:cubicBezTo>
                  <a:pt x="11683" y="806"/>
                  <a:pt x="11558" y="529"/>
                  <a:pt x="11358" y="325"/>
                </a:cubicBezTo>
                <a:cubicBezTo>
                  <a:pt x="11158" y="124"/>
                  <a:pt x="10877" y="0"/>
                  <a:pt x="10572" y="0"/>
                </a:cubicBezTo>
                <a:close/>
                <a:moveTo>
                  <a:pt x="16233" y="0"/>
                </a:moveTo>
                <a:cubicBezTo>
                  <a:pt x="15928" y="0"/>
                  <a:pt x="15647" y="124"/>
                  <a:pt x="15447" y="325"/>
                </a:cubicBezTo>
                <a:cubicBezTo>
                  <a:pt x="15247" y="529"/>
                  <a:pt x="15123" y="806"/>
                  <a:pt x="15123" y="1115"/>
                </a:cubicBezTo>
                <a:lnTo>
                  <a:pt x="15123" y="2686"/>
                </a:lnTo>
                <a:cubicBezTo>
                  <a:pt x="15123" y="3047"/>
                  <a:pt x="15230" y="3384"/>
                  <a:pt x="15419" y="3660"/>
                </a:cubicBezTo>
                <a:cubicBezTo>
                  <a:pt x="15022" y="3701"/>
                  <a:pt x="14670" y="3881"/>
                  <a:pt x="14405" y="4146"/>
                </a:cubicBezTo>
                <a:cubicBezTo>
                  <a:pt x="14100" y="4450"/>
                  <a:pt x="13911" y="4868"/>
                  <a:pt x="13911" y="5329"/>
                </a:cubicBezTo>
                <a:lnTo>
                  <a:pt x="13911" y="8327"/>
                </a:lnTo>
                <a:cubicBezTo>
                  <a:pt x="13911" y="8487"/>
                  <a:pt x="14040" y="8615"/>
                  <a:pt x="14200" y="8615"/>
                </a:cubicBezTo>
                <a:lnTo>
                  <a:pt x="19560" y="8615"/>
                </a:lnTo>
                <a:cubicBezTo>
                  <a:pt x="19721" y="8615"/>
                  <a:pt x="19849" y="8487"/>
                  <a:pt x="19849" y="8327"/>
                </a:cubicBezTo>
                <a:lnTo>
                  <a:pt x="19849" y="5329"/>
                </a:lnTo>
                <a:cubicBezTo>
                  <a:pt x="19849" y="4868"/>
                  <a:pt x="19660" y="4450"/>
                  <a:pt x="19356" y="4146"/>
                </a:cubicBezTo>
                <a:cubicBezTo>
                  <a:pt x="19092" y="3881"/>
                  <a:pt x="18738" y="3701"/>
                  <a:pt x="18346" y="3660"/>
                </a:cubicBezTo>
                <a:cubicBezTo>
                  <a:pt x="18530" y="3384"/>
                  <a:pt x="18642" y="3047"/>
                  <a:pt x="18642" y="2686"/>
                </a:cubicBezTo>
                <a:lnTo>
                  <a:pt x="18642" y="1115"/>
                </a:lnTo>
                <a:cubicBezTo>
                  <a:pt x="18642" y="806"/>
                  <a:pt x="18514" y="529"/>
                  <a:pt x="18313" y="325"/>
                </a:cubicBezTo>
                <a:cubicBezTo>
                  <a:pt x="18113" y="124"/>
                  <a:pt x="17832" y="0"/>
                  <a:pt x="17528" y="0"/>
                </a:cubicBezTo>
                <a:close/>
                <a:moveTo>
                  <a:pt x="3340" y="9842"/>
                </a:moveTo>
                <a:lnTo>
                  <a:pt x="3340" y="10211"/>
                </a:lnTo>
                <a:cubicBezTo>
                  <a:pt x="3340" y="10371"/>
                  <a:pt x="3468" y="10504"/>
                  <a:pt x="3629" y="10504"/>
                </a:cubicBezTo>
                <a:lnTo>
                  <a:pt x="4158" y="10504"/>
                </a:lnTo>
                <a:lnTo>
                  <a:pt x="4158" y="11113"/>
                </a:lnTo>
                <a:lnTo>
                  <a:pt x="1781" y="11113"/>
                </a:lnTo>
                <a:lnTo>
                  <a:pt x="1781" y="10504"/>
                </a:lnTo>
                <a:lnTo>
                  <a:pt x="2310" y="10504"/>
                </a:lnTo>
                <a:cubicBezTo>
                  <a:pt x="2470" y="10504"/>
                  <a:pt x="2602" y="10371"/>
                  <a:pt x="2602" y="10211"/>
                </a:cubicBezTo>
                <a:lnTo>
                  <a:pt x="2602" y="9842"/>
                </a:lnTo>
                <a:close/>
                <a:moveTo>
                  <a:pt x="10296" y="9842"/>
                </a:moveTo>
                <a:lnTo>
                  <a:pt x="10296" y="10211"/>
                </a:lnTo>
                <a:cubicBezTo>
                  <a:pt x="10296" y="10371"/>
                  <a:pt x="10424" y="10504"/>
                  <a:pt x="10584" y="10504"/>
                </a:cubicBezTo>
                <a:lnTo>
                  <a:pt x="11113" y="10504"/>
                </a:lnTo>
                <a:lnTo>
                  <a:pt x="11113" y="11113"/>
                </a:lnTo>
                <a:lnTo>
                  <a:pt x="8736" y="11113"/>
                </a:lnTo>
                <a:lnTo>
                  <a:pt x="8736" y="10504"/>
                </a:lnTo>
                <a:lnTo>
                  <a:pt x="9265" y="10504"/>
                </a:lnTo>
                <a:cubicBezTo>
                  <a:pt x="9426" y="10504"/>
                  <a:pt x="9554" y="10371"/>
                  <a:pt x="9554" y="10211"/>
                </a:cubicBezTo>
                <a:lnTo>
                  <a:pt x="9554" y="9842"/>
                </a:lnTo>
                <a:close/>
                <a:moveTo>
                  <a:pt x="17251" y="9842"/>
                </a:moveTo>
                <a:lnTo>
                  <a:pt x="17251" y="10211"/>
                </a:lnTo>
                <a:cubicBezTo>
                  <a:pt x="17251" y="10371"/>
                  <a:pt x="17379" y="10504"/>
                  <a:pt x="17540" y="10504"/>
                </a:cubicBezTo>
                <a:lnTo>
                  <a:pt x="18069" y="10504"/>
                </a:lnTo>
                <a:lnTo>
                  <a:pt x="18069" y="11113"/>
                </a:lnTo>
                <a:lnTo>
                  <a:pt x="15691" y="11113"/>
                </a:lnTo>
                <a:lnTo>
                  <a:pt x="15691" y="10504"/>
                </a:lnTo>
                <a:lnTo>
                  <a:pt x="16221" y="10504"/>
                </a:lnTo>
                <a:cubicBezTo>
                  <a:pt x="16381" y="10504"/>
                  <a:pt x="16513" y="10371"/>
                  <a:pt x="16513" y="10211"/>
                </a:cubicBezTo>
                <a:lnTo>
                  <a:pt x="16513" y="9842"/>
                </a:lnTo>
                <a:close/>
                <a:moveTo>
                  <a:pt x="1492" y="12180"/>
                </a:moveTo>
                <a:cubicBezTo>
                  <a:pt x="1331" y="12180"/>
                  <a:pt x="1199" y="12308"/>
                  <a:pt x="1199" y="12473"/>
                </a:cubicBezTo>
                <a:cubicBezTo>
                  <a:pt x="1199" y="12632"/>
                  <a:pt x="1331" y="12761"/>
                  <a:pt x="1492" y="12761"/>
                </a:cubicBezTo>
                <a:lnTo>
                  <a:pt x="4451" y="12761"/>
                </a:lnTo>
                <a:cubicBezTo>
                  <a:pt x="4611" y="12761"/>
                  <a:pt x="4739" y="12632"/>
                  <a:pt x="4739" y="12473"/>
                </a:cubicBezTo>
                <a:cubicBezTo>
                  <a:pt x="4739" y="12308"/>
                  <a:pt x="4611" y="12180"/>
                  <a:pt x="4451" y="12180"/>
                </a:cubicBezTo>
                <a:close/>
                <a:moveTo>
                  <a:pt x="8447" y="12180"/>
                </a:moveTo>
                <a:cubicBezTo>
                  <a:pt x="8287" y="12180"/>
                  <a:pt x="8155" y="12308"/>
                  <a:pt x="8155" y="12473"/>
                </a:cubicBezTo>
                <a:cubicBezTo>
                  <a:pt x="8155" y="12632"/>
                  <a:pt x="8287" y="12761"/>
                  <a:pt x="8447" y="12761"/>
                </a:cubicBezTo>
                <a:lnTo>
                  <a:pt x="11406" y="12761"/>
                </a:lnTo>
                <a:cubicBezTo>
                  <a:pt x="11567" y="12761"/>
                  <a:pt x="11695" y="12632"/>
                  <a:pt x="11695" y="12473"/>
                </a:cubicBezTo>
                <a:cubicBezTo>
                  <a:pt x="11695" y="12308"/>
                  <a:pt x="11567" y="12180"/>
                  <a:pt x="11406" y="12180"/>
                </a:cubicBezTo>
                <a:close/>
                <a:moveTo>
                  <a:pt x="15403" y="12180"/>
                </a:moveTo>
                <a:cubicBezTo>
                  <a:pt x="15238" y="12180"/>
                  <a:pt x="15110" y="12308"/>
                  <a:pt x="15110" y="12473"/>
                </a:cubicBezTo>
                <a:cubicBezTo>
                  <a:pt x="15110" y="12632"/>
                  <a:pt x="15238" y="12761"/>
                  <a:pt x="15403" y="12761"/>
                </a:cubicBezTo>
                <a:lnTo>
                  <a:pt x="18361" y="12761"/>
                </a:lnTo>
                <a:cubicBezTo>
                  <a:pt x="18522" y="12761"/>
                  <a:pt x="18650" y="12632"/>
                  <a:pt x="18650" y="12473"/>
                </a:cubicBezTo>
                <a:cubicBezTo>
                  <a:pt x="18650" y="12308"/>
                  <a:pt x="18522" y="12180"/>
                  <a:pt x="18361" y="12180"/>
                </a:cubicBezTo>
                <a:close/>
                <a:moveTo>
                  <a:pt x="2069" y="13246"/>
                </a:moveTo>
                <a:cubicBezTo>
                  <a:pt x="1909" y="13246"/>
                  <a:pt x="1781" y="13378"/>
                  <a:pt x="1781" y="13539"/>
                </a:cubicBezTo>
                <a:cubicBezTo>
                  <a:pt x="1781" y="13699"/>
                  <a:pt x="1909" y="13827"/>
                  <a:pt x="2069" y="13827"/>
                </a:cubicBezTo>
                <a:lnTo>
                  <a:pt x="3869" y="13827"/>
                </a:lnTo>
                <a:cubicBezTo>
                  <a:pt x="4029" y="13827"/>
                  <a:pt x="4162" y="13699"/>
                  <a:pt x="4162" y="13539"/>
                </a:cubicBezTo>
                <a:cubicBezTo>
                  <a:pt x="4162" y="13378"/>
                  <a:pt x="4029" y="13246"/>
                  <a:pt x="3869" y="13246"/>
                </a:cubicBezTo>
                <a:close/>
                <a:moveTo>
                  <a:pt x="9025" y="13246"/>
                </a:moveTo>
                <a:cubicBezTo>
                  <a:pt x="8864" y="13246"/>
                  <a:pt x="8732" y="13378"/>
                  <a:pt x="8732" y="13539"/>
                </a:cubicBezTo>
                <a:cubicBezTo>
                  <a:pt x="8732" y="13699"/>
                  <a:pt x="8864" y="13827"/>
                  <a:pt x="9025" y="13827"/>
                </a:cubicBezTo>
                <a:lnTo>
                  <a:pt x="10825" y="13827"/>
                </a:lnTo>
                <a:cubicBezTo>
                  <a:pt x="10985" y="13827"/>
                  <a:pt x="11117" y="13699"/>
                  <a:pt x="11117" y="13539"/>
                </a:cubicBezTo>
                <a:cubicBezTo>
                  <a:pt x="11117" y="13378"/>
                  <a:pt x="10985" y="13246"/>
                  <a:pt x="10825" y="13246"/>
                </a:cubicBezTo>
                <a:close/>
                <a:moveTo>
                  <a:pt x="15980" y="13246"/>
                </a:moveTo>
                <a:cubicBezTo>
                  <a:pt x="15820" y="13246"/>
                  <a:pt x="15687" y="13378"/>
                  <a:pt x="15687" y="13539"/>
                </a:cubicBezTo>
                <a:cubicBezTo>
                  <a:pt x="15687" y="13699"/>
                  <a:pt x="15820" y="13827"/>
                  <a:pt x="15980" y="13827"/>
                </a:cubicBezTo>
                <a:lnTo>
                  <a:pt x="17780" y="13827"/>
                </a:lnTo>
                <a:cubicBezTo>
                  <a:pt x="17941" y="13827"/>
                  <a:pt x="18073" y="13699"/>
                  <a:pt x="18073" y="13539"/>
                </a:cubicBezTo>
                <a:cubicBezTo>
                  <a:pt x="18073" y="13378"/>
                  <a:pt x="17941" y="13246"/>
                  <a:pt x="17780" y="13246"/>
                </a:cubicBezTo>
                <a:close/>
                <a:moveTo>
                  <a:pt x="17724" y="15014"/>
                </a:moveTo>
                <a:lnTo>
                  <a:pt x="17724" y="16702"/>
                </a:lnTo>
                <a:lnTo>
                  <a:pt x="16037" y="16702"/>
                </a:lnTo>
                <a:lnTo>
                  <a:pt x="16037" y="15014"/>
                </a:lnTo>
                <a:close/>
                <a:moveTo>
                  <a:pt x="9927" y="15226"/>
                </a:moveTo>
                <a:cubicBezTo>
                  <a:pt x="10223" y="15744"/>
                  <a:pt x="10520" y="16261"/>
                  <a:pt x="10821" y="16778"/>
                </a:cubicBezTo>
                <a:lnTo>
                  <a:pt x="9028" y="16778"/>
                </a:lnTo>
                <a:cubicBezTo>
                  <a:pt x="9330" y="16261"/>
                  <a:pt x="9626" y="15744"/>
                  <a:pt x="9927" y="15226"/>
                </a:cubicBezTo>
                <a:close/>
                <a:moveTo>
                  <a:pt x="2971" y="14850"/>
                </a:moveTo>
                <a:cubicBezTo>
                  <a:pt x="3248" y="14850"/>
                  <a:pt x="3500" y="14962"/>
                  <a:pt x="3685" y="15142"/>
                </a:cubicBezTo>
                <a:cubicBezTo>
                  <a:pt x="3866" y="15326"/>
                  <a:pt x="3977" y="15579"/>
                  <a:pt x="3977" y="15855"/>
                </a:cubicBezTo>
                <a:cubicBezTo>
                  <a:pt x="3977" y="16136"/>
                  <a:pt x="3866" y="16389"/>
                  <a:pt x="3685" y="16569"/>
                </a:cubicBezTo>
                <a:cubicBezTo>
                  <a:pt x="3500" y="16754"/>
                  <a:pt x="3248" y="16866"/>
                  <a:pt x="2971" y="16866"/>
                </a:cubicBezTo>
                <a:cubicBezTo>
                  <a:pt x="2691" y="16866"/>
                  <a:pt x="2438" y="16754"/>
                  <a:pt x="2258" y="16569"/>
                </a:cubicBezTo>
                <a:cubicBezTo>
                  <a:pt x="2073" y="16389"/>
                  <a:pt x="1960" y="16136"/>
                  <a:pt x="1960" y="15855"/>
                </a:cubicBezTo>
                <a:cubicBezTo>
                  <a:pt x="1960" y="15579"/>
                  <a:pt x="2073" y="15326"/>
                  <a:pt x="2258" y="15142"/>
                </a:cubicBezTo>
                <a:cubicBezTo>
                  <a:pt x="2438" y="14962"/>
                  <a:pt x="2691" y="14850"/>
                  <a:pt x="2971" y="14850"/>
                </a:cubicBezTo>
                <a:close/>
                <a:moveTo>
                  <a:pt x="15748" y="14432"/>
                </a:moveTo>
                <a:cubicBezTo>
                  <a:pt x="15587" y="14432"/>
                  <a:pt x="15455" y="14565"/>
                  <a:pt x="15455" y="14725"/>
                </a:cubicBezTo>
                <a:lnTo>
                  <a:pt x="15455" y="16991"/>
                </a:lnTo>
                <a:cubicBezTo>
                  <a:pt x="15455" y="17150"/>
                  <a:pt x="15587" y="17283"/>
                  <a:pt x="15748" y="17283"/>
                </a:cubicBezTo>
                <a:lnTo>
                  <a:pt x="18013" y="17283"/>
                </a:lnTo>
                <a:cubicBezTo>
                  <a:pt x="18173" y="17283"/>
                  <a:pt x="18305" y="17150"/>
                  <a:pt x="18305" y="16991"/>
                </a:cubicBezTo>
                <a:lnTo>
                  <a:pt x="18305" y="14725"/>
                </a:lnTo>
                <a:cubicBezTo>
                  <a:pt x="18305" y="14565"/>
                  <a:pt x="18173" y="14432"/>
                  <a:pt x="18013" y="14432"/>
                </a:cubicBezTo>
                <a:close/>
                <a:moveTo>
                  <a:pt x="9924" y="14358"/>
                </a:moveTo>
                <a:cubicBezTo>
                  <a:pt x="9825" y="14358"/>
                  <a:pt x="9728" y="14410"/>
                  <a:pt x="9674" y="14505"/>
                </a:cubicBezTo>
                <a:cubicBezTo>
                  <a:pt x="9213" y="15302"/>
                  <a:pt x="8748" y="16105"/>
                  <a:pt x="8287" y="16906"/>
                </a:cubicBezTo>
                <a:cubicBezTo>
                  <a:pt x="8255" y="16950"/>
                  <a:pt x="8238" y="17006"/>
                  <a:pt x="8238" y="17067"/>
                </a:cubicBezTo>
                <a:cubicBezTo>
                  <a:pt x="8238" y="17227"/>
                  <a:pt x="8367" y="17359"/>
                  <a:pt x="8527" y="17359"/>
                </a:cubicBezTo>
                <a:lnTo>
                  <a:pt x="11322" y="17359"/>
                </a:lnTo>
                <a:cubicBezTo>
                  <a:pt x="11374" y="17359"/>
                  <a:pt x="11422" y="17343"/>
                  <a:pt x="11467" y="17319"/>
                </a:cubicBezTo>
                <a:cubicBezTo>
                  <a:pt x="11606" y="17239"/>
                  <a:pt x="11654" y="17063"/>
                  <a:pt x="11574" y="16922"/>
                </a:cubicBezTo>
                <a:cubicBezTo>
                  <a:pt x="11110" y="16116"/>
                  <a:pt x="10644" y="15311"/>
                  <a:pt x="10179" y="14505"/>
                </a:cubicBezTo>
                <a:cubicBezTo>
                  <a:pt x="10155" y="14460"/>
                  <a:pt x="10115" y="14425"/>
                  <a:pt x="10067" y="14397"/>
                </a:cubicBezTo>
                <a:cubicBezTo>
                  <a:pt x="10022" y="14370"/>
                  <a:pt x="9973" y="14358"/>
                  <a:pt x="9924" y="14358"/>
                </a:cubicBezTo>
                <a:close/>
                <a:moveTo>
                  <a:pt x="2971" y="14268"/>
                </a:moveTo>
                <a:cubicBezTo>
                  <a:pt x="2530" y="14268"/>
                  <a:pt x="2134" y="14445"/>
                  <a:pt x="1845" y="14734"/>
                </a:cubicBezTo>
                <a:cubicBezTo>
                  <a:pt x="1556" y="15022"/>
                  <a:pt x="1379" y="15419"/>
                  <a:pt x="1379" y="15855"/>
                </a:cubicBezTo>
                <a:cubicBezTo>
                  <a:pt x="1379" y="16297"/>
                  <a:pt x="1556" y="16693"/>
                  <a:pt x="1845" y="16982"/>
                </a:cubicBezTo>
                <a:cubicBezTo>
                  <a:pt x="2134" y="17271"/>
                  <a:pt x="2530" y="17448"/>
                  <a:pt x="2971" y="17448"/>
                </a:cubicBezTo>
                <a:cubicBezTo>
                  <a:pt x="3409" y="17448"/>
                  <a:pt x="3805" y="17271"/>
                  <a:pt x="4094" y="16982"/>
                </a:cubicBezTo>
                <a:cubicBezTo>
                  <a:pt x="4382" y="16693"/>
                  <a:pt x="4558" y="16297"/>
                  <a:pt x="4558" y="15855"/>
                </a:cubicBezTo>
                <a:cubicBezTo>
                  <a:pt x="4558" y="15419"/>
                  <a:pt x="4382" y="15022"/>
                  <a:pt x="4094" y="14734"/>
                </a:cubicBezTo>
                <a:cubicBezTo>
                  <a:pt x="3805" y="14445"/>
                  <a:pt x="3409" y="14268"/>
                  <a:pt x="2971" y="14268"/>
                </a:cubicBezTo>
                <a:close/>
                <a:moveTo>
                  <a:pt x="2310" y="9261"/>
                </a:moveTo>
                <a:cubicBezTo>
                  <a:pt x="2149" y="9261"/>
                  <a:pt x="2021" y="9394"/>
                  <a:pt x="2021" y="9553"/>
                </a:cubicBezTo>
                <a:lnTo>
                  <a:pt x="2021" y="9923"/>
                </a:lnTo>
                <a:lnTo>
                  <a:pt x="1492" y="9923"/>
                </a:lnTo>
                <a:cubicBezTo>
                  <a:pt x="1331" y="9923"/>
                  <a:pt x="1199" y="10051"/>
                  <a:pt x="1199" y="10211"/>
                </a:cubicBezTo>
                <a:lnTo>
                  <a:pt x="1199" y="10515"/>
                </a:lnTo>
                <a:lnTo>
                  <a:pt x="293" y="10515"/>
                </a:lnTo>
                <a:cubicBezTo>
                  <a:pt x="132" y="10515"/>
                  <a:pt x="1" y="10648"/>
                  <a:pt x="1" y="10809"/>
                </a:cubicBezTo>
                <a:lnTo>
                  <a:pt x="1" y="13827"/>
                </a:lnTo>
                <a:cubicBezTo>
                  <a:pt x="1" y="13988"/>
                  <a:pt x="132" y="14120"/>
                  <a:pt x="293" y="14120"/>
                </a:cubicBezTo>
                <a:cubicBezTo>
                  <a:pt x="454" y="14120"/>
                  <a:pt x="582" y="13988"/>
                  <a:pt x="582" y="13827"/>
                </a:cubicBezTo>
                <a:lnTo>
                  <a:pt x="582" y="11098"/>
                </a:lnTo>
                <a:lnTo>
                  <a:pt x="1199" y="11098"/>
                </a:lnTo>
                <a:lnTo>
                  <a:pt x="1199" y="11405"/>
                </a:lnTo>
                <a:cubicBezTo>
                  <a:pt x="1199" y="11566"/>
                  <a:pt x="1331" y="11694"/>
                  <a:pt x="1492" y="11694"/>
                </a:cubicBezTo>
                <a:lnTo>
                  <a:pt x="4451" y="11694"/>
                </a:lnTo>
                <a:cubicBezTo>
                  <a:pt x="4611" y="11694"/>
                  <a:pt x="4739" y="11566"/>
                  <a:pt x="4739" y="11405"/>
                </a:cubicBezTo>
                <a:lnTo>
                  <a:pt x="4739" y="11098"/>
                </a:lnTo>
                <a:lnTo>
                  <a:pt x="5357" y="11098"/>
                </a:lnTo>
                <a:lnTo>
                  <a:pt x="5357" y="17876"/>
                </a:lnTo>
                <a:lnTo>
                  <a:pt x="582" y="17876"/>
                </a:lnTo>
                <a:lnTo>
                  <a:pt x="582" y="15146"/>
                </a:lnTo>
                <a:cubicBezTo>
                  <a:pt x="582" y="14986"/>
                  <a:pt x="454" y="14854"/>
                  <a:pt x="293" y="14854"/>
                </a:cubicBezTo>
                <a:cubicBezTo>
                  <a:pt x="132" y="14854"/>
                  <a:pt x="1" y="14986"/>
                  <a:pt x="1" y="15146"/>
                </a:cubicBezTo>
                <a:lnTo>
                  <a:pt x="1" y="18165"/>
                </a:lnTo>
                <a:cubicBezTo>
                  <a:pt x="1" y="18325"/>
                  <a:pt x="132" y="18458"/>
                  <a:pt x="293" y="18458"/>
                </a:cubicBezTo>
                <a:lnTo>
                  <a:pt x="5649" y="18458"/>
                </a:lnTo>
                <a:cubicBezTo>
                  <a:pt x="5809" y="18458"/>
                  <a:pt x="5938" y="18325"/>
                  <a:pt x="5938" y="18165"/>
                </a:cubicBezTo>
                <a:lnTo>
                  <a:pt x="5938" y="10809"/>
                </a:lnTo>
                <a:cubicBezTo>
                  <a:pt x="5938" y="10648"/>
                  <a:pt x="5809" y="10515"/>
                  <a:pt x="5649" y="10515"/>
                </a:cubicBezTo>
                <a:lnTo>
                  <a:pt x="4739" y="10515"/>
                </a:lnTo>
                <a:lnTo>
                  <a:pt x="4739" y="10211"/>
                </a:lnTo>
                <a:cubicBezTo>
                  <a:pt x="4739" y="10051"/>
                  <a:pt x="4611" y="9923"/>
                  <a:pt x="4451" y="9923"/>
                </a:cubicBezTo>
                <a:lnTo>
                  <a:pt x="3921" y="9923"/>
                </a:lnTo>
                <a:lnTo>
                  <a:pt x="3921" y="9553"/>
                </a:lnTo>
                <a:cubicBezTo>
                  <a:pt x="3921" y="9394"/>
                  <a:pt x="3789" y="9261"/>
                  <a:pt x="3629" y="9261"/>
                </a:cubicBezTo>
                <a:close/>
                <a:moveTo>
                  <a:pt x="9265" y="9261"/>
                </a:moveTo>
                <a:cubicBezTo>
                  <a:pt x="9104" y="9261"/>
                  <a:pt x="8973" y="9394"/>
                  <a:pt x="8973" y="9553"/>
                </a:cubicBezTo>
                <a:lnTo>
                  <a:pt x="8973" y="9923"/>
                </a:lnTo>
                <a:lnTo>
                  <a:pt x="8447" y="9923"/>
                </a:lnTo>
                <a:cubicBezTo>
                  <a:pt x="8287" y="9923"/>
                  <a:pt x="8155" y="10051"/>
                  <a:pt x="8155" y="10211"/>
                </a:cubicBezTo>
                <a:lnTo>
                  <a:pt x="8155" y="10515"/>
                </a:lnTo>
                <a:lnTo>
                  <a:pt x="7248" y="10515"/>
                </a:lnTo>
                <a:cubicBezTo>
                  <a:pt x="7089" y="10515"/>
                  <a:pt x="6956" y="10648"/>
                  <a:pt x="6956" y="10809"/>
                </a:cubicBezTo>
                <a:lnTo>
                  <a:pt x="6956" y="13827"/>
                </a:lnTo>
                <a:cubicBezTo>
                  <a:pt x="6956" y="13988"/>
                  <a:pt x="7089" y="14120"/>
                  <a:pt x="7248" y="14120"/>
                </a:cubicBezTo>
                <a:cubicBezTo>
                  <a:pt x="7409" y="14120"/>
                  <a:pt x="7537" y="13988"/>
                  <a:pt x="7537" y="13827"/>
                </a:cubicBezTo>
                <a:lnTo>
                  <a:pt x="7537" y="11098"/>
                </a:lnTo>
                <a:lnTo>
                  <a:pt x="8155" y="11098"/>
                </a:lnTo>
                <a:lnTo>
                  <a:pt x="8155" y="11405"/>
                </a:lnTo>
                <a:cubicBezTo>
                  <a:pt x="8155" y="11566"/>
                  <a:pt x="8287" y="11694"/>
                  <a:pt x="8447" y="11694"/>
                </a:cubicBezTo>
                <a:lnTo>
                  <a:pt x="11406" y="11694"/>
                </a:lnTo>
                <a:cubicBezTo>
                  <a:pt x="11567" y="11694"/>
                  <a:pt x="11695" y="11566"/>
                  <a:pt x="11695" y="11405"/>
                </a:cubicBezTo>
                <a:lnTo>
                  <a:pt x="11695" y="11098"/>
                </a:lnTo>
                <a:lnTo>
                  <a:pt x="12312" y="11098"/>
                </a:lnTo>
                <a:lnTo>
                  <a:pt x="12312" y="17876"/>
                </a:lnTo>
                <a:lnTo>
                  <a:pt x="7537" y="17876"/>
                </a:lnTo>
                <a:lnTo>
                  <a:pt x="7537" y="15146"/>
                </a:lnTo>
                <a:cubicBezTo>
                  <a:pt x="7537" y="14986"/>
                  <a:pt x="7409" y="14854"/>
                  <a:pt x="7248" y="14854"/>
                </a:cubicBezTo>
                <a:cubicBezTo>
                  <a:pt x="7089" y="14854"/>
                  <a:pt x="6956" y="14986"/>
                  <a:pt x="6956" y="15146"/>
                </a:cubicBezTo>
                <a:lnTo>
                  <a:pt x="6956" y="18165"/>
                </a:lnTo>
                <a:cubicBezTo>
                  <a:pt x="6956" y="18325"/>
                  <a:pt x="7089" y="18458"/>
                  <a:pt x="7248" y="18458"/>
                </a:cubicBezTo>
                <a:lnTo>
                  <a:pt x="12605" y="18458"/>
                </a:lnTo>
                <a:cubicBezTo>
                  <a:pt x="12765" y="18458"/>
                  <a:pt x="12893" y="18325"/>
                  <a:pt x="12893" y="18165"/>
                </a:cubicBezTo>
                <a:lnTo>
                  <a:pt x="12893" y="10809"/>
                </a:lnTo>
                <a:cubicBezTo>
                  <a:pt x="12893" y="10648"/>
                  <a:pt x="12765" y="10515"/>
                  <a:pt x="12605" y="10515"/>
                </a:cubicBezTo>
                <a:lnTo>
                  <a:pt x="11695" y="10515"/>
                </a:lnTo>
                <a:lnTo>
                  <a:pt x="11695" y="10211"/>
                </a:lnTo>
                <a:cubicBezTo>
                  <a:pt x="11695" y="10051"/>
                  <a:pt x="11567" y="9923"/>
                  <a:pt x="11406" y="9923"/>
                </a:cubicBezTo>
                <a:lnTo>
                  <a:pt x="10877" y="9923"/>
                </a:lnTo>
                <a:lnTo>
                  <a:pt x="10877" y="9553"/>
                </a:lnTo>
                <a:cubicBezTo>
                  <a:pt x="10877" y="9394"/>
                  <a:pt x="10745" y="9261"/>
                  <a:pt x="10584" y="9261"/>
                </a:cubicBezTo>
                <a:close/>
                <a:moveTo>
                  <a:pt x="16221" y="9261"/>
                </a:moveTo>
                <a:cubicBezTo>
                  <a:pt x="16061" y="9261"/>
                  <a:pt x="15932" y="9394"/>
                  <a:pt x="15932" y="9553"/>
                </a:cubicBezTo>
                <a:lnTo>
                  <a:pt x="15932" y="9923"/>
                </a:lnTo>
                <a:lnTo>
                  <a:pt x="15403" y="9923"/>
                </a:lnTo>
                <a:cubicBezTo>
                  <a:pt x="15238" y="9923"/>
                  <a:pt x="15110" y="10051"/>
                  <a:pt x="15110" y="10211"/>
                </a:cubicBezTo>
                <a:lnTo>
                  <a:pt x="15110" y="10515"/>
                </a:lnTo>
                <a:lnTo>
                  <a:pt x="14200" y="10515"/>
                </a:lnTo>
                <a:cubicBezTo>
                  <a:pt x="14040" y="10515"/>
                  <a:pt x="13911" y="10648"/>
                  <a:pt x="13911" y="10809"/>
                </a:cubicBezTo>
                <a:lnTo>
                  <a:pt x="13911" y="13827"/>
                </a:lnTo>
                <a:cubicBezTo>
                  <a:pt x="13911" y="13988"/>
                  <a:pt x="14040" y="14120"/>
                  <a:pt x="14200" y="14120"/>
                </a:cubicBezTo>
                <a:cubicBezTo>
                  <a:pt x="14365" y="14120"/>
                  <a:pt x="14492" y="13988"/>
                  <a:pt x="14492" y="13827"/>
                </a:cubicBezTo>
                <a:lnTo>
                  <a:pt x="14492" y="11098"/>
                </a:lnTo>
                <a:lnTo>
                  <a:pt x="15110" y="11098"/>
                </a:lnTo>
                <a:lnTo>
                  <a:pt x="15110" y="11405"/>
                </a:lnTo>
                <a:cubicBezTo>
                  <a:pt x="15110" y="11566"/>
                  <a:pt x="15238" y="11694"/>
                  <a:pt x="15403" y="11694"/>
                </a:cubicBezTo>
                <a:lnTo>
                  <a:pt x="18361" y="11694"/>
                </a:lnTo>
                <a:cubicBezTo>
                  <a:pt x="18522" y="11694"/>
                  <a:pt x="18650" y="11566"/>
                  <a:pt x="18650" y="11405"/>
                </a:cubicBezTo>
                <a:lnTo>
                  <a:pt x="18650" y="11098"/>
                </a:lnTo>
                <a:lnTo>
                  <a:pt x="19268" y="11098"/>
                </a:lnTo>
                <a:lnTo>
                  <a:pt x="19268" y="17876"/>
                </a:lnTo>
                <a:lnTo>
                  <a:pt x="14492" y="17876"/>
                </a:lnTo>
                <a:lnTo>
                  <a:pt x="14492" y="15146"/>
                </a:lnTo>
                <a:cubicBezTo>
                  <a:pt x="14492" y="14986"/>
                  <a:pt x="14365" y="14854"/>
                  <a:pt x="14200" y="14854"/>
                </a:cubicBezTo>
                <a:cubicBezTo>
                  <a:pt x="14040" y="14854"/>
                  <a:pt x="13911" y="14986"/>
                  <a:pt x="13911" y="15146"/>
                </a:cubicBezTo>
                <a:lnTo>
                  <a:pt x="13911" y="18165"/>
                </a:lnTo>
                <a:cubicBezTo>
                  <a:pt x="13911" y="18325"/>
                  <a:pt x="14040" y="18458"/>
                  <a:pt x="14200" y="18458"/>
                </a:cubicBezTo>
                <a:lnTo>
                  <a:pt x="19560" y="18458"/>
                </a:lnTo>
                <a:cubicBezTo>
                  <a:pt x="19721" y="18458"/>
                  <a:pt x="19849" y="18325"/>
                  <a:pt x="19849" y="18165"/>
                </a:cubicBezTo>
                <a:lnTo>
                  <a:pt x="19849" y="10809"/>
                </a:lnTo>
                <a:cubicBezTo>
                  <a:pt x="19849" y="10648"/>
                  <a:pt x="19721" y="10515"/>
                  <a:pt x="19560" y="10515"/>
                </a:cubicBezTo>
                <a:lnTo>
                  <a:pt x="18650" y="10515"/>
                </a:lnTo>
                <a:lnTo>
                  <a:pt x="18650" y="10211"/>
                </a:lnTo>
                <a:cubicBezTo>
                  <a:pt x="18650" y="10051"/>
                  <a:pt x="18522" y="9923"/>
                  <a:pt x="18361" y="9923"/>
                </a:cubicBezTo>
                <a:lnTo>
                  <a:pt x="17832" y="9923"/>
                </a:lnTo>
                <a:lnTo>
                  <a:pt x="17832" y="9553"/>
                </a:lnTo>
                <a:cubicBezTo>
                  <a:pt x="17832" y="9394"/>
                  <a:pt x="17700" y="9261"/>
                  <a:pt x="17540" y="92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55;p42">
            <a:extLst>
              <a:ext uri="{FF2B5EF4-FFF2-40B4-BE49-F238E27FC236}">
                <a16:creationId xmlns:a16="http://schemas.microsoft.com/office/drawing/2014/main" id="{B0BC8A5B-EA9F-4994-8028-CE73B6D4BD16}"/>
              </a:ext>
            </a:extLst>
          </p:cNvPr>
          <p:cNvSpPr/>
          <p:nvPr/>
        </p:nvSpPr>
        <p:spPr>
          <a:xfrm>
            <a:off x="843090" y="4507069"/>
            <a:ext cx="469899" cy="469921"/>
          </a:xfrm>
          <a:custGeom>
            <a:avLst/>
            <a:gdLst/>
            <a:ahLst/>
            <a:cxnLst/>
            <a:rect l="l" t="t" r="r" b="b"/>
            <a:pathLst>
              <a:path w="19850" h="19853" extrusionOk="0">
                <a:moveTo>
                  <a:pt x="6432" y="565"/>
                </a:moveTo>
                <a:lnTo>
                  <a:pt x="6432" y="2441"/>
                </a:lnTo>
                <a:cubicBezTo>
                  <a:pt x="6432" y="2598"/>
                  <a:pt x="6556" y="2722"/>
                  <a:pt x="6712" y="2722"/>
                </a:cubicBezTo>
                <a:lnTo>
                  <a:pt x="7679" y="2722"/>
                </a:lnTo>
                <a:cubicBezTo>
                  <a:pt x="7890" y="2722"/>
                  <a:pt x="8083" y="2811"/>
                  <a:pt x="8223" y="2951"/>
                </a:cubicBezTo>
                <a:cubicBezTo>
                  <a:pt x="8364" y="3091"/>
                  <a:pt x="8452" y="3283"/>
                  <a:pt x="8452" y="3500"/>
                </a:cubicBezTo>
                <a:cubicBezTo>
                  <a:pt x="8452" y="3712"/>
                  <a:pt x="8364" y="3905"/>
                  <a:pt x="8223" y="4045"/>
                </a:cubicBezTo>
                <a:cubicBezTo>
                  <a:pt x="8083" y="4186"/>
                  <a:pt x="7890" y="4274"/>
                  <a:pt x="7679" y="4274"/>
                </a:cubicBezTo>
                <a:lnTo>
                  <a:pt x="6712" y="4274"/>
                </a:lnTo>
                <a:cubicBezTo>
                  <a:pt x="6556" y="4274"/>
                  <a:pt x="6432" y="4398"/>
                  <a:pt x="6432" y="4554"/>
                </a:cubicBezTo>
                <a:lnTo>
                  <a:pt x="6432" y="6430"/>
                </a:lnTo>
                <a:lnTo>
                  <a:pt x="4836" y="6430"/>
                </a:lnTo>
                <a:lnTo>
                  <a:pt x="4836" y="5749"/>
                </a:lnTo>
                <a:cubicBezTo>
                  <a:pt x="4836" y="5381"/>
                  <a:pt x="4687" y="5044"/>
                  <a:pt x="4447" y="4803"/>
                </a:cubicBezTo>
                <a:cubicBezTo>
                  <a:pt x="4202" y="4558"/>
                  <a:pt x="3866" y="4410"/>
                  <a:pt x="3501" y="4410"/>
                </a:cubicBezTo>
                <a:cubicBezTo>
                  <a:pt x="3128" y="4410"/>
                  <a:pt x="2796" y="4558"/>
                  <a:pt x="2550" y="4803"/>
                </a:cubicBezTo>
                <a:cubicBezTo>
                  <a:pt x="2310" y="5044"/>
                  <a:pt x="2158" y="5381"/>
                  <a:pt x="2158" y="5749"/>
                </a:cubicBezTo>
                <a:lnTo>
                  <a:pt x="2158" y="6430"/>
                </a:lnTo>
                <a:lnTo>
                  <a:pt x="567" y="6430"/>
                </a:lnTo>
                <a:lnTo>
                  <a:pt x="567" y="1584"/>
                </a:lnTo>
                <a:cubicBezTo>
                  <a:pt x="567" y="1303"/>
                  <a:pt x="683" y="1051"/>
                  <a:pt x="867" y="866"/>
                </a:cubicBezTo>
                <a:cubicBezTo>
                  <a:pt x="1051" y="682"/>
                  <a:pt x="1304" y="565"/>
                  <a:pt x="1584" y="565"/>
                </a:cubicBezTo>
                <a:close/>
                <a:moveTo>
                  <a:pt x="12858" y="565"/>
                </a:moveTo>
                <a:lnTo>
                  <a:pt x="12858" y="2441"/>
                </a:lnTo>
                <a:cubicBezTo>
                  <a:pt x="12858" y="2598"/>
                  <a:pt x="12986" y="2722"/>
                  <a:pt x="13143" y="2722"/>
                </a:cubicBezTo>
                <a:lnTo>
                  <a:pt x="14105" y="2722"/>
                </a:lnTo>
                <a:cubicBezTo>
                  <a:pt x="14318" y="2722"/>
                  <a:pt x="14510" y="2811"/>
                  <a:pt x="14654" y="2951"/>
                </a:cubicBezTo>
                <a:cubicBezTo>
                  <a:pt x="14794" y="3091"/>
                  <a:pt x="14879" y="3283"/>
                  <a:pt x="14879" y="3500"/>
                </a:cubicBezTo>
                <a:cubicBezTo>
                  <a:pt x="14879" y="3712"/>
                  <a:pt x="14794" y="3905"/>
                  <a:pt x="14654" y="4045"/>
                </a:cubicBezTo>
                <a:cubicBezTo>
                  <a:pt x="14510" y="4186"/>
                  <a:pt x="14318" y="4274"/>
                  <a:pt x="14105" y="4274"/>
                </a:cubicBezTo>
                <a:lnTo>
                  <a:pt x="13143" y="4274"/>
                </a:lnTo>
                <a:cubicBezTo>
                  <a:pt x="12986" y="4274"/>
                  <a:pt x="12858" y="4398"/>
                  <a:pt x="12858" y="4554"/>
                </a:cubicBezTo>
                <a:lnTo>
                  <a:pt x="12858" y="6430"/>
                </a:lnTo>
                <a:lnTo>
                  <a:pt x="11267" y="6430"/>
                </a:lnTo>
                <a:lnTo>
                  <a:pt x="11267" y="5749"/>
                </a:lnTo>
                <a:cubicBezTo>
                  <a:pt x="11267" y="5381"/>
                  <a:pt x="11114" y="5044"/>
                  <a:pt x="10873" y="4803"/>
                </a:cubicBezTo>
                <a:cubicBezTo>
                  <a:pt x="10629" y="4558"/>
                  <a:pt x="10296" y="4410"/>
                  <a:pt x="9927" y="4410"/>
                </a:cubicBezTo>
                <a:cubicBezTo>
                  <a:pt x="9559" y="4410"/>
                  <a:pt x="9222" y="4558"/>
                  <a:pt x="8981" y="4803"/>
                </a:cubicBezTo>
                <a:cubicBezTo>
                  <a:pt x="8737" y="5044"/>
                  <a:pt x="8588" y="5381"/>
                  <a:pt x="8588" y="5749"/>
                </a:cubicBezTo>
                <a:lnTo>
                  <a:pt x="8588" y="6430"/>
                </a:lnTo>
                <a:lnTo>
                  <a:pt x="6997" y="6430"/>
                </a:lnTo>
                <a:lnTo>
                  <a:pt x="6997" y="4839"/>
                </a:lnTo>
                <a:lnTo>
                  <a:pt x="7679" y="4839"/>
                </a:lnTo>
                <a:cubicBezTo>
                  <a:pt x="8047" y="4839"/>
                  <a:pt x="8380" y="4687"/>
                  <a:pt x="8625" y="4447"/>
                </a:cubicBezTo>
                <a:cubicBezTo>
                  <a:pt x="8865" y="4202"/>
                  <a:pt x="9017" y="3865"/>
                  <a:pt x="9017" y="3500"/>
                </a:cubicBezTo>
                <a:cubicBezTo>
                  <a:pt x="9017" y="3131"/>
                  <a:pt x="8865" y="2795"/>
                  <a:pt x="8625" y="2554"/>
                </a:cubicBezTo>
                <a:cubicBezTo>
                  <a:pt x="8380" y="2310"/>
                  <a:pt x="8047" y="2161"/>
                  <a:pt x="7679" y="2161"/>
                </a:cubicBezTo>
                <a:lnTo>
                  <a:pt x="6997" y="2161"/>
                </a:lnTo>
                <a:lnTo>
                  <a:pt x="6997" y="565"/>
                </a:lnTo>
                <a:close/>
                <a:moveTo>
                  <a:pt x="18274" y="565"/>
                </a:moveTo>
                <a:cubicBezTo>
                  <a:pt x="18551" y="565"/>
                  <a:pt x="18803" y="682"/>
                  <a:pt x="18988" y="866"/>
                </a:cubicBezTo>
                <a:cubicBezTo>
                  <a:pt x="19172" y="1051"/>
                  <a:pt x="19284" y="1303"/>
                  <a:pt x="19288" y="1580"/>
                </a:cubicBezTo>
                <a:lnTo>
                  <a:pt x="19288" y="6430"/>
                </a:lnTo>
                <a:lnTo>
                  <a:pt x="17412" y="6430"/>
                </a:lnTo>
                <a:cubicBezTo>
                  <a:pt x="17256" y="6430"/>
                  <a:pt x="17127" y="6559"/>
                  <a:pt x="17127" y="6711"/>
                </a:cubicBezTo>
                <a:lnTo>
                  <a:pt x="17127" y="7677"/>
                </a:lnTo>
                <a:cubicBezTo>
                  <a:pt x="17127" y="7890"/>
                  <a:pt x="17043" y="8083"/>
                  <a:pt x="16903" y="8223"/>
                </a:cubicBezTo>
                <a:cubicBezTo>
                  <a:pt x="16762" y="8363"/>
                  <a:pt x="16566" y="8451"/>
                  <a:pt x="16353" y="8451"/>
                </a:cubicBezTo>
                <a:cubicBezTo>
                  <a:pt x="16141" y="8451"/>
                  <a:pt x="15948" y="8363"/>
                  <a:pt x="15809" y="8223"/>
                </a:cubicBezTo>
                <a:cubicBezTo>
                  <a:pt x="15668" y="8083"/>
                  <a:pt x="15580" y="7890"/>
                  <a:pt x="15580" y="7677"/>
                </a:cubicBezTo>
                <a:lnTo>
                  <a:pt x="15580" y="6711"/>
                </a:lnTo>
                <a:cubicBezTo>
                  <a:pt x="15580" y="6559"/>
                  <a:pt x="15456" y="6430"/>
                  <a:pt x="15299" y="6430"/>
                </a:cubicBezTo>
                <a:lnTo>
                  <a:pt x="13423" y="6430"/>
                </a:lnTo>
                <a:lnTo>
                  <a:pt x="13423" y="4839"/>
                </a:lnTo>
                <a:lnTo>
                  <a:pt x="14105" y="4839"/>
                </a:lnTo>
                <a:cubicBezTo>
                  <a:pt x="14473" y="4839"/>
                  <a:pt x="14810" y="4687"/>
                  <a:pt x="15051" y="4447"/>
                </a:cubicBezTo>
                <a:cubicBezTo>
                  <a:pt x="15295" y="4202"/>
                  <a:pt x="15443" y="3865"/>
                  <a:pt x="15443" y="3500"/>
                </a:cubicBezTo>
                <a:cubicBezTo>
                  <a:pt x="15443" y="3131"/>
                  <a:pt x="15295" y="2795"/>
                  <a:pt x="15051" y="2554"/>
                </a:cubicBezTo>
                <a:cubicBezTo>
                  <a:pt x="14810" y="2310"/>
                  <a:pt x="14473" y="2161"/>
                  <a:pt x="14105" y="2161"/>
                </a:cubicBezTo>
                <a:lnTo>
                  <a:pt x="13423" y="2161"/>
                </a:lnTo>
                <a:lnTo>
                  <a:pt x="13423" y="565"/>
                </a:lnTo>
                <a:close/>
                <a:moveTo>
                  <a:pt x="9927" y="4976"/>
                </a:moveTo>
                <a:cubicBezTo>
                  <a:pt x="10140" y="4976"/>
                  <a:pt x="10332" y="5059"/>
                  <a:pt x="10473" y="5200"/>
                </a:cubicBezTo>
                <a:cubicBezTo>
                  <a:pt x="10613" y="5340"/>
                  <a:pt x="10701" y="5537"/>
                  <a:pt x="10701" y="5745"/>
                </a:cubicBezTo>
                <a:lnTo>
                  <a:pt x="10701" y="6711"/>
                </a:lnTo>
                <a:cubicBezTo>
                  <a:pt x="10701" y="6867"/>
                  <a:pt x="10830" y="6996"/>
                  <a:pt x="10986" y="6996"/>
                </a:cubicBezTo>
                <a:lnTo>
                  <a:pt x="12858" y="6996"/>
                </a:lnTo>
                <a:lnTo>
                  <a:pt x="12858" y="8872"/>
                </a:lnTo>
                <a:cubicBezTo>
                  <a:pt x="12858" y="9024"/>
                  <a:pt x="12986" y="9152"/>
                  <a:pt x="13143" y="9152"/>
                </a:cubicBezTo>
                <a:lnTo>
                  <a:pt x="14105" y="9152"/>
                </a:lnTo>
                <a:cubicBezTo>
                  <a:pt x="14318" y="9152"/>
                  <a:pt x="14510" y="9241"/>
                  <a:pt x="14654" y="9381"/>
                </a:cubicBezTo>
                <a:cubicBezTo>
                  <a:pt x="14794" y="9522"/>
                  <a:pt x="14879" y="9714"/>
                  <a:pt x="14879" y="9927"/>
                </a:cubicBezTo>
                <a:cubicBezTo>
                  <a:pt x="14879" y="10139"/>
                  <a:pt x="14794" y="10331"/>
                  <a:pt x="14654" y="10472"/>
                </a:cubicBezTo>
                <a:cubicBezTo>
                  <a:pt x="14510" y="10612"/>
                  <a:pt x="14318" y="10701"/>
                  <a:pt x="14105" y="10701"/>
                </a:cubicBezTo>
                <a:lnTo>
                  <a:pt x="13143" y="10701"/>
                </a:lnTo>
                <a:cubicBezTo>
                  <a:pt x="12986" y="10701"/>
                  <a:pt x="12858" y="10828"/>
                  <a:pt x="12858" y="10985"/>
                </a:cubicBezTo>
                <a:lnTo>
                  <a:pt x="12858" y="12857"/>
                </a:lnTo>
                <a:lnTo>
                  <a:pt x="10986" y="12857"/>
                </a:lnTo>
                <a:cubicBezTo>
                  <a:pt x="10830" y="12857"/>
                  <a:pt x="10701" y="12986"/>
                  <a:pt x="10701" y="13142"/>
                </a:cubicBezTo>
                <a:lnTo>
                  <a:pt x="10701" y="14104"/>
                </a:lnTo>
                <a:cubicBezTo>
                  <a:pt x="10701" y="14316"/>
                  <a:pt x="10613" y="14513"/>
                  <a:pt x="10473" y="14653"/>
                </a:cubicBezTo>
                <a:cubicBezTo>
                  <a:pt x="10332" y="14794"/>
                  <a:pt x="10140" y="14877"/>
                  <a:pt x="9927" y="14877"/>
                </a:cubicBezTo>
                <a:cubicBezTo>
                  <a:pt x="9715" y="14877"/>
                  <a:pt x="9522" y="14794"/>
                  <a:pt x="9382" y="14653"/>
                </a:cubicBezTo>
                <a:cubicBezTo>
                  <a:pt x="9242" y="14513"/>
                  <a:pt x="9154" y="14316"/>
                  <a:pt x="9154" y="14104"/>
                </a:cubicBezTo>
                <a:lnTo>
                  <a:pt x="9154" y="13142"/>
                </a:lnTo>
                <a:cubicBezTo>
                  <a:pt x="9154" y="12986"/>
                  <a:pt x="9026" y="12857"/>
                  <a:pt x="8869" y="12857"/>
                </a:cubicBezTo>
                <a:lnTo>
                  <a:pt x="6997" y="12857"/>
                </a:lnTo>
                <a:lnTo>
                  <a:pt x="6997" y="10985"/>
                </a:lnTo>
                <a:cubicBezTo>
                  <a:pt x="6997" y="10828"/>
                  <a:pt x="6869" y="10701"/>
                  <a:pt x="6712" y="10701"/>
                </a:cubicBezTo>
                <a:lnTo>
                  <a:pt x="5746" y="10701"/>
                </a:lnTo>
                <a:cubicBezTo>
                  <a:pt x="5533" y="10701"/>
                  <a:pt x="5341" y="10612"/>
                  <a:pt x="5201" y="10472"/>
                </a:cubicBezTo>
                <a:cubicBezTo>
                  <a:pt x="5061" y="10331"/>
                  <a:pt x="4972" y="10139"/>
                  <a:pt x="4972" y="9927"/>
                </a:cubicBezTo>
                <a:cubicBezTo>
                  <a:pt x="4972" y="9714"/>
                  <a:pt x="5061" y="9522"/>
                  <a:pt x="5201" y="9381"/>
                </a:cubicBezTo>
                <a:cubicBezTo>
                  <a:pt x="5341" y="9241"/>
                  <a:pt x="5533" y="9152"/>
                  <a:pt x="5746" y="9152"/>
                </a:cubicBezTo>
                <a:lnTo>
                  <a:pt x="6712" y="9152"/>
                </a:lnTo>
                <a:cubicBezTo>
                  <a:pt x="6869" y="9152"/>
                  <a:pt x="6997" y="9024"/>
                  <a:pt x="6997" y="8872"/>
                </a:cubicBezTo>
                <a:lnTo>
                  <a:pt x="6997" y="6996"/>
                </a:lnTo>
                <a:lnTo>
                  <a:pt x="8869" y="6996"/>
                </a:lnTo>
                <a:cubicBezTo>
                  <a:pt x="9026" y="6996"/>
                  <a:pt x="9154" y="6867"/>
                  <a:pt x="9154" y="6711"/>
                </a:cubicBezTo>
                <a:lnTo>
                  <a:pt x="9154" y="5745"/>
                </a:lnTo>
                <a:cubicBezTo>
                  <a:pt x="9154" y="5537"/>
                  <a:pt x="9242" y="5340"/>
                  <a:pt x="9382" y="5200"/>
                </a:cubicBezTo>
                <a:cubicBezTo>
                  <a:pt x="9522" y="5059"/>
                  <a:pt x="9715" y="4976"/>
                  <a:pt x="9927" y="4976"/>
                </a:cubicBezTo>
                <a:close/>
                <a:moveTo>
                  <a:pt x="3497" y="11402"/>
                </a:moveTo>
                <a:cubicBezTo>
                  <a:pt x="3710" y="11402"/>
                  <a:pt x="3906" y="11490"/>
                  <a:pt x="4047" y="11630"/>
                </a:cubicBezTo>
                <a:cubicBezTo>
                  <a:pt x="4186" y="11770"/>
                  <a:pt x="4271" y="11963"/>
                  <a:pt x="4271" y="12176"/>
                </a:cubicBezTo>
                <a:lnTo>
                  <a:pt x="4271" y="13142"/>
                </a:lnTo>
                <a:cubicBezTo>
                  <a:pt x="4271" y="13298"/>
                  <a:pt x="4399" y="13422"/>
                  <a:pt x="4556" y="13422"/>
                </a:cubicBezTo>
                <a:lnTo>
                  <a:pt x="6432" y="13422"/>
                </a:lnTo>
                <a:lnTo>
                  <a:pt x="6432" y="15299"/>
                </a:lnTo>
                <a:cubicBezTo>
                  <a:pt x="6432" y="15455"/>
                  <a:pt x="6556" y="15580"/>
                  <a:pt x="6712" y="15580"/>
                </a:cubicBezTo>
                <a:lnTo>
                  <a:pt x="7679" y="15580"/>
                </a:lnTo>
                <a:cubicBezTo>
                  <a:pt x="7890" y="15580"/>
                  <a:pt x="8083" y="15667"/>
                  <a:pt x="8223" y="15808"/>
                </a:cubicBezTo>
                <a:cubicBezTo>
                  <a:pt x="8364" y="15948"/>
                  <a:pt x="8452" y="16141"/>
                  <a:pt x="8452" y="16357"/>
                </a:cubicBezTo>
                <a:cubicBezTo>
                  <a:pt x="8452" y="16566"/>
                  <a:pt x="8364" y="16762"/>
                  <a:pt x="8223" y="16903"/>
                </a:cubicBezTo>
                <a:cubicBezTo>
                  <a:pt x="8083" y="17042"/>
                  <a:pt x="7890" y="17131"/>
                  <a:pt x="7679" y="17131"/>
                </a:cubicBezTo>
                <a:lnTo>
                  <a:pt x="6712" y="17131"/>
                </a:lnTo>
                <a:cubicBezTo>
                  <a:pt x="6556" y="17131"/>
                  <a:pt x="6432" y="17255"/>
                  <a:pt x="6432" y="17412"/>
                </a:cubicBezTo>
                <a:lnTo>
                  <a:pt x="6432" y="19288"/>
                </a:lnTo>
                <a:lnTo>
                  <a:pt x="1584" y="19288"/>
                </a:lnTo>
                <a:cubicBezTo>
                  <a:pt x="1304" y="19288"/>
                  <a:pt x="1051" y="19171"/>
                  <a:pt x="867" y="18987"/>
                </a:cubicBezTo>
                <a:cubicBezTo>
                  <a:pt x="683" y="18803"/>
                  <a:pt x="567" y="18550"/>
                  <a:pt x="567" y="18269"/>
                </a:cubicBezTo>
                <a:lnTo>
                  <a:pt x="567" y="13422"/>
                </a:lnTo>
                <a:lnTo>
                  <a:pt x="2443" y="13422"/>
                </a:lnTo>
                <a:cubicBezTo>
                  <a:pt x="2599" y="13422"/>
                  <a:pt x="2724" y="13298"/>
                  <a:pt x="2724" y="13142"/>
                </a:cubicBezTo>
                <a:lnTo>
                  <a:pt x="2724" y="12176"/>
                </a:lnTo>
                <a:cubicBezTo>
                  <a:pt x="2724" y="11963"/>
                  <a:pt x="2811" y="11770"/>
                  <a:pt x="2952" y="11630"/>
                </a:cubicBezTo>
                <a:cubicBezTo>
                  <a:pt x="3092" y="11490"/>
                  <a:pt x="3285" y="11402"/>
                  <a:pt x="3497" y="11402"/>
                </a:cubicBezTo>
                <a:close/>
                <a:moveTo>
                  <a:pt x="12858" y="13422"/>
                </a:moveTo>
                <a:lnTo>
                  <a:pt x="12858" y="15299"/>
                </a:lnTo>
                <a:cubicBezTo>
                  <a:pt x="12858" y="15455"/>
                  <a:pt x="12986" y="15580"/>
                  <a:pt x="13143" y="15580"/>
                </a:cubicBezTo>
                <a:lnTo>
                  <a:pt x="14105" y="15580"/>
                </a:lnTo>
                <a:cubicBezTo>
                  <a:pt x="14318" y="15580"/>
                  <a:pt x="14510" y="15667"/>
                  <a:pt x="14654" y="15808"/>
                </a:cubicBezTo>
                <a:cubicBezTo>
                  <a:pt x="14794" y="15948"/>
                  <a:pt x="14879" y="16141"/>
                  <a:pt x="14879" y="16357"/>
                </a:cubicBezTo>
                <a:cubicBezTo>
                  <a:pt x="14879" y="16566"/>
                  <a:pt x="14794" y="16762"/>
                  <a:pt x="14654" y="16903"/>
                </a:cubicBezTo>
                <a:cubicBezTo>
                  <a:pt x="14510" y="17042"/>
                  <a:pt x="14318" y="17131"/>
                  <a:pt x="14105" y="17131"/>
                </a:cubicBezTo>
                <a:lnTo>
                  <a:pt x="13143" y="17131"/>
                </a:lnTo>
                <a:cubicBezTo>
                  <a:pt x="12986" y="17131"/>
                  <a:pt x="12858" y="17255"/>
                  <a:pt x="12858" y="17412"/>
                </a:cubicBezTo>
                <a:lnTo>
                  <a:pt x="12858" y="19288"/>
                </a:lnTo>
                <a:lnTo>
                  <a:pt x="6997" y="19288"/>
                </a:lnTo>
                <a:lnTo>
                  <a:pt x="6997" y="17692"/>
                </a:lnTo>
                <a:lnTo>
                  <a:pt x="7679" y="17692"/>
                </a:lnTo>
                <a:cubicBezTo>
                  <a:pt x="8047" y="17692"/>
                  <a:pt x="8380" y="17543"/>
                  <a:pt x="8625" y="17299"/>
                </a:cubicBezTo>
                <a:cubicBezTo>
                  <a:pt x="8865" y="17058"/>
                  <a:pt x="9017" y="16722"/>
                  <a:pt x="9017" y="16357"/>
                </a:cubicBezTo>
                <a:cubicBezTo>
                  <a:pt x="9017" y="15984"/>
                  <a:pt x="8865" y="15652"/>
                  <a:pt x="8625" y="15411"/>
                </a:cubicBezTo>
                <a:cubicBezTo>
                  <a:pt x="8380" y="15166"/>
                  <a:pt x="8047" y="15014"/>
                  <a:pt x="7679" y="15014"/>
                </a:cubicBezTo>
                <a:lnTo>
                  <a:pt x="6997" y="15014"/>
                </a:lnTo>
                <a:lnTo>
                  <a:pt x="6997" y="13422"/>
                </a:lnTo>
                <a:lnTo>
                  <a:pt x="8588" y="13422"/>
                </a:lnTo>
                <a:lnTo>
                  <a:pt x="8588" y="14104"/>
                </a:lnTo>
                <a:cubicBezTo>
                  <a:pt x="8588" y="14473"/>
                  <a:pt x="8737" y="14810"/>
                  <a:pt x="8981" y="15050"/>
                </a:cubicBezTo>
                <a:cubicBezTo>
                  <a:pt x="9222" y="15295"/>
                  <a:pt x="9559" y="15443"/>
                  <a:pt x="9927" y="15443"/>
                </a:cubicBezTo>
                <a:cubicBezTo>
                  <a:pt x="10296" y="15443"/>
                  <a:pt x="10629" y="15295"/>
                  <a:pt x="10873" y="15050"/>
                </a:cubicBezTo>
                <a:cubicBezTo>
                  <a:pt x="11114" y="14810"/>
                  <a:pt x="11267" y="14473"/>
                  <a:pt x="11267" y="14104"/>
                </a:cubicBezTo>
                <a:lnTo>
                  <a:pt x="11267" y="13422"/>
                </a:lnTo>
                <a:close/>
                <a:moveTo>
                  <a:pt x="19288" y="13422"/>
                </a:moveTo>
                <a:lnTo>
                  <a:pt x="19288" y="18269"/>
                </a:lnTo>
                <a:cubicBezTo>
                  <a:pt x="19288" y="18542"/>
                  <a:pt x="19180" y="18794"/>
                  <a:pt x="18988" y="18987"/>
                </a:cubicBezTo>
                <a:cubicBezTo>
                  <a:pt x="18803" y="19171"/>
                  <a:pt x="18551" y="19288"/>
                  <a:pt x="18270" y="19288"/>
                </a:cubicBezTo>
                <a:lnTo>
                  <a:pt x="13423" y="19288"/>
                </a:lnTo>
                <a:lnTo>
                  <a:pt x="13423" y="17692"/>
                </a:lnTo>
                <a:lnTo>
                  <a:pt x="14105" y="17692"/>
                </a:lnTo>
                <a:cubicBezTo>
                  <a:pt x="14473" y="17692"/>
                  <a:pt x="14810" y="17543"/>
                  <a:pt x="15051" y="17299"/>
                </a:cubicBezTo>
                <a:cubicBezTo>
                  <a:pt x="15295" y="17058"/>
                  <a:pt x="15443" y="16722"/>
                  <a:pt x="15443" y="16357"/>
                </a:cubicBezTo>
                <a:cubicBezTo>
                  <a:pt x="15443" y="15984"/>
                  <a:pt x="15295" y="15652"/>
                  <a:pt x="15051" y="15411"/>
                </a:cubicBezTo>
                <a:cubicBezTo>
                  <a:pt x="14810" y="15166"/>
                  <a:pt x="14473" y="15014"/>
                  <a:pt x="14105" y="15014"/>
                </a:cubicBezTo>
                <a:lnTo>
                  <a:pt x="13423" y="15014"/>
                </a:lnTo>
                <a:lnTo>
                  <a:pt x="13423" y="13422"/>
                </a:lnTo>
                <a:lnTo>
                  <a:pt x="15015" y="13422"/>
                </a:lnTo>
                <a:lnTo>
                  <a:pt x="15015" y="14104"/>
                </a:lnTo>
                <a:cubicBezTo>
                  <a:pt x="15015" y="14473"/>
                  <a:pt x="15167" y="14810"/>
                  <a:pt x="15408" y="15050"/>
                </a:cubicBezTo>
                <a:cubicBezTo>
                  <a:pt x="15652" y="15295"/>
                  <a:pt x="15985" y="15443"/>
                  <a:pt x="16353" y="15443"/>
                </a:cubicBezTo>
                <a:cubicBezTo>
                  <a:pt x="16723" y="15443"/>
                  <a:pt x="17060" y="15295"/>
                  <a:pt x="17300" y="15050"/>
                </a:cubicBezTo>
                <a:cubicBezTo>
                  <a:pt x="17545" y="14810"/>
                  <a:pt x="17693" y="14473"/>
                  <a:pt x="17693" y="14104"/>
                </a:cubicBezTo>
                <a:lnTo>
                  <a:pt x="17693" y="13422"/>
                </a:lnTo>
                <a:close/>
                <a:moveTo>
                  <a:pt x="6696" y="0"/>
                </a:moveTo>
                <a:lnTo>
                  <a:pt x="6696" y="4"/>
                </a:lnTo>
                <a:lnTo>
                  <a:pt x="1584" y="4"/>
                </a:lnTo>
                <a:cubicBezTo>
                  <a:pt x="1164" y="4"/>
                  <a:pt x="763" y="169"/>
                  <a:pt x="466" y="465"/>
                </a:cubicBezTo>
                <a:cubicBezTo>
                  <a:pt x="182" y="754"/>
                  <a:pt x="1" y="1147"/>
                  <a:pt x="1" y="1584"/>
                </a:cubicBezTo>
                <a:lnTo>
                  <a:pt x="1" y="6711"/>
                </a:lnTo>
                <a:lnTo>
                  <a:pt x="1" y="9269"/>
                </a:lnTo>
                <a:cubicBezTo>
                  <a:pt x="1" y="9422"/>
                  <a:pt x="130" y="9550"/>
                  <a:pt x="286" y="9550"/>
                </a:cubicBezTo>
                <a:cubicBezTo>
                  <a:pt x="442" y="9550"/>
                  <a:pt x="567" y="9422"/>
                  <a:pt x="567" y="9269"/>
                </a:cubicBezTo>
                <a:lnTo>
                  <a:pt x="567" y="6996"/>
                </a:lnTo>
                <a:lnTo>
                  <a:pt x="2443" y="6996"/>
                </a:lnTo>
                <a:cubicBezTo>
                  <a:pt x="2599" y="6996"/>
                  <a:pt x="2728" y="6867"/>
                  <a:pt x="2728" y="6711"/>
                </a:cubicBezTo>
                <a:lnTo>
                  <a:pt x="2728" y="5745"/>
                </a:lnTo>
                <a:cubicBezTo>
                  <a:pt x="2728" y="5537"/>
                  <a:pt x="2811" y="5340"/>
                  <a:pt x="2952" y="5200"/>
                </a:cubicBezTo>
                <a:cubicBezTo>
                  <a:pt x="3092" y="5059"/>
                  <a:pt x="3285" y="4976"/>
                  <a:pt x="3501" y="4976"/>
                </a:cubicBezTo>
                <a:cubicBezTo>
                  <a:pt x="3710" y="4976"/>
                  <a:pt x="3906" y="5059"/>
                  <a:pt x="4047" y="5200"/>
                </a:cubicBezTo>
                <a:cubicBezTo>
                  <a:pt x="4186" y="5340"/>
                  <a:pt x="4271" y="5537"/>
                  <a:pt x="4271" y="5745"/>
                </a:cubicBezTo>
                <a:lnTo>
                  <a:pt x="4271" y="6711"/>
                </a:lnTo>
                <a:cubicBezTo>
                  <a:pt x="4271" y="6867"/>
                  <a:pt x="4399" y="6996"/>
                  <a:pt x="4556" y="6996"/>
                </a:cubicBezTo>
                <a:lnTo>
                  <a:pt x="6432" y="6996"/>
                </a:lnTo>
                <a:lnTo>
                  <a:pt x="6432" y="8588"/>
                </a:lnTo>
                <a:lnTo>
                  <a:pt x="5746" y="8588"/>
                </a:lnTo>
                <a:cubicBezTo>
                  <a:pt x="5381" y="8588"/>
                  <a:pt x="5044" y="8740"/>
                  <a:pt x="4804" y="8980"/>
                </a:cubicBezTo>
                <a:cubicBezTo>
                  <a:pt x="4559" y="9225"/>
                  <a:pt x="4407" y="9557"/>
                  <a:pt x="4407" y="9927"/>
                </a:cubicBezTo>
                <a:cubicBezTo>
                  <a:pt x="4407" y="10295"/>
                  <a:pt x="4559" y="10628"/>
                  <a:pt x="4804" y="10873"/>
                </a:cubicBezTo>
                <a:cubicBezTo>
                  <a:pt x="5044" y="11117"/>
                  <a:pt x="5381" y="11265"/>
                  <a:pt x="5746" y="11265"/>
                </a:cubicBezTo>
                <a:lnTo>
                  <a:pt x="6432" y="11265"/>
                </a:lnTo>
                <a:lnTo>
                  <a:pt x="6432" y="12857"/>
                </a:lnTo>
                <a:lnTo>
                  <a:pt x="4836" y="12857"/>
                </a:lnTo>
                <a:lnTo>
                  <a:pt x="4836" y="12176"/>
                </a:lnTo>
                <a:cubicBezTo>
                  <a:pt x="4836" y="11807"/>
                  <a:pt x="4687" y="11474"/>
                  <a:pt x="4447" y="11230"/>
                </a:cubicBezTo>
                <a:cubicBezTo>
                  <a:pt x="4202" y="10989"/>
                  <a:pt x="3866" y="10836"/>
                  <a:pt x="3501" y="10836"/>
                </a:cubicBezTo>
                <a:cubicBezTo>
                  <a:pt x="3128" y="10836"/>
                  <a:pt x="2796" y="10989"/>
                  <a:pt x="2550" y="11230"/>
                </a:cubicBezTo>
                <a:cubicBezTo>
                  <a:pt x="2310" y="11474"/>
                  <a:pt x="2158" y="11807"/>
                  <a:pt x="2158" y="12176"/>
                </a:cubicBezTo>
                <a:lnTo>
                  <a:pt x="2158" y="12857"/>
                </a:lnTo>
                <a:lnTo>
                  <a:pt x="567" y="12857"/>
                </a:lnTo>
                <a:lnTo>
                  <a:pt x="567" y="10584"/>
                </a:lnTo>
                <a:cubicBezTo>
                  <a:pt x="567" y="10432"/>
                  <a:pt x="442" y="10303"/>
                  <a:pt x="286" y="10303"/>
                </a:cubicBezTo>
                <a:cubicBezTo>
                  <a:pt x="130" y="10303"/>
                  <a:pt x="1" y="10432"/>
                  <a:pt x="1" y="10584"/>
                </a:cubicBezTo>
                <a:lnTo>
                  <a:pt x="1" y="13142"/>
                </a:lnTo>
                <a:lnTo>
                  <a:pt x="1" y="18269"/>
                </a:lnTo>
                <a:cubicBezTo>
                  <a:pt x="1" y="18707"/>
                  <a:pt x="182" y="19099"/>
                  <a:pt x="466" y="19388"/>
                </a:cubicBezTo>
                <a:cubicBezTo>
                  <a:pt x="755" y="19673"/>
                  <a:pt x="1148" y="19853"/>
                  <a:pt x="1584" y="19853"/>
                </a:cubicBezTo>
                <a:lnTo>
                  <a:pt x="18270" y="19853"/>
                </a:lnTo>
                <a:cubicBezTo>
                  <a:pt x="18703" y="19853"/>
                  <a:pt x="19099" y="19673"/>
                  <a:pt x="19388" y="19388"/>
                </a:cubicBezTo>
                <a:cubicBezTo>
                  <a:pt x="19685" y="19091"/>
                  <a:pt x="19850" y="18690"/>
                  <a:pt x="19850" y="18269"/>
                </a:cubicBezTo>
                <a:lnTo>
                  <a:pt x="19850" y="10584"/>
                </a:lnTo>
                <a:cubicBezTo>
                  <a:pt x="19850" y="10427"/>
                  <a:pt x="19725" y="10303"/>
                  <a:pt x="19569" y="10303"/>
                </a:cubicBezTo>
                <a:cubicBezTo>
                  <a:pt x="19412" y="10303"/>
                  <a:pt x="19284" y="10427"/>
                  <a:pt x="19284" y="10584"/>
                </a:cubicBezTo>
                <a:lnTo>
                  <a:pt x="19284" y="12857"/>
                </a:lnTo>
                <a:lnTo>
                  <a:pt x="17412" y="12857"/>
                </a:lnTo>
                <a:cubicBezTo>
                  <a:pt x="17256" y="12857"/>
                  <a:pt x="17127" y="12986"/>
                  <a:pt x="17127" y="13142"/>
                </a:cubicBezTo>
                <a:lnTo>
                  <a:pt x="17127" y="14104"/>
                </a:lnTo>
                <a:cubicBezTo>
                  <a:pt x="17127" y="14316"/>
                  <a:pt x="17043" y="14513"/>
                  <a:pt x="16903" y="14653"/>
                </a:cubicBezTo>
                <a:cubicBezTo>
                  <a:pt x="16762" y="14794"/>
                  <a:pt x="16566" y="14877"/>
                  <a:pt x="16353" y="14877"/>
                </a:cubicBezTo>
                <a:cubicBezTo>
                  <a:pt x="16141" y="14877"/>
                  <a:pt x="15948" y="14794"/>
                  <a:pt x="15809" y="14653"/>
                </a:cubicBezTo>
                <a:cubicBezTo>
                  <a:pt x="15668" y="14513"/>
                  <a:pt x="15580" y="14316"/>
                  <a:pt x="15580" y="14104"/>
                </a:cubicBezTo>
                <a:lnTo>
                  <a:pt x="15580" y="13142"/>
                </a:lnTo>
                <a:cubicBezTo>
                  <a:pt x="15580" y="12986"/>
                  <a:pt x="15456" y="12857"/>
                  <a:pt x="15299" y="12857"/>
                </a:cubicBezTo>
                <a:lnTo>
                  <a:pt x="13423" y="12857"/>
                </a:lnTo>
                <a:lnTo>
                  <a:pt x="13423" y="11265"/>
                </a:lnTo>
                <a:lnTo>
                  <a:pt x="14105" y="11265"/>
                </a:lnTo>
                <a:cubicBezTo>
                  <a:pt x="14473" y="11265"/>
                  <a:pt x="14810" y="11117"/>
                  <a:pt x="15051" y="10873"/>
                </a:cubicBezTo>
                <a:cubicBezTo>
                  <a:pt x="15295" y="10628"/>
                  <a:pt x="15443" y="10295"/>
                  <a:pt x="15443" y="9927"/>
                </a:cubicBezTo>
                <a:cubicBezTo>
                  <a:pt x="15443" y="9557"/>
                  <a:pt x="15295" y="9225"/>
                  <a:pt x="15051" y="8980"/>
                </a:cubicBezTo>
                <a:cubicBezTo>
                  <a:pt x="14810" y="8740"/>
                  <a:pt x="14473" y="8588"/>
                  <a:pt x="14105" y="8588"/>
                </a:cubicBezTo>
                <a:lnTo>
                  <a:pt x="13423" y="8588"/>
                </a:lnTo>
                <a:lnTo>
                  <a:pt x="13423" y="6996"/>
                </a:lnTo>
                <a:lnTo>
                  <a:pt x="15015" y="6996"/>
                </a:lnTo>
                <a:lnTo>
                  <a:pt x="15015" y="7677"/>
                </a:lnTo>
                <a:cubicBezTo>
                  <a:pt x="15015" y="8046"/>
                  <a:pt x="15167" y="8383"/>
                  <a:pt x="15408" y="8623"/>
                </a:cubicBezTo>
                <a:cubicBezTo>
                  <a:pt x="15652" y="8864"/>
                  <a:pt x="15985" y="9017"/>
                  <a:pt x="16353" y="9017"/>
                </a:cubicBezTo>
                <a:cubicBezTo>
                  <a:pt x="16723" y="9017"/>
                  <a:pt x="17060" y="8864"/>
                  <a:pt x="17300" y="8623"/>
                </a:cubicBezTo>
                <a:cubicBezTo>
                  <a:pt x="17545" y="8383"/>
                  <a:pt x="17693" y="8046"/>
                  <a:pt x="17693" y="7677"/>
                </a:cubicBezTo>
                <a:lnTo>
                  <a:pt x="17693" y="6996"/>
                </a:lnTo>
                <a:lnTo>
                  <a:pt x="19284" y="6996"/>
                </a:lnTo>
                <a:lnTo>
                  <a:pt x="19284" y="9265"/>
                </a:lnTo>
                <a:cubicBezTo>
                  <a:pt x="19284" y="9422"/>
                  <a:pt x="19412" y="9550"/>
                  <a:pt x="19569" y="9550"/>
                </a:cubicBezTo>
                <a:cubicBezTo>
                  <a:pt x="19725" y="9550"/>
                  <a:pt x="19850" y="9422"/>
                  <a:pt x="19850" y="9265"/>
                </a:cubicBezTo>
                <a:lnTo>
                  <a:pt x="19850" y="6711"/>
                </a:lnTo>
                <a:lnTo>
                  <a:pt x="19850" y="6708"/>
                </a:lnTo>
                <a:lnTo>
                  <a:pt x="19850" y="6704"/>
                </a:lnTo>
                <a:lnTo>
                  <a:pt x="19850" y="6699"/>
                </a:lnTo>
                <a:lnTo>
                  <a:pt x="19850" y="6695"/>
                </a:lnTo>
                <a:lnTo>
                  <a:pt x="19850" y="6691"/>
                </a:lnTo>
                <a:lnTo>
                  <a:pt x="19850" y="6687"/>
                </a:lnTo>
                <a:lnTo>
                  <a:pt x="19850" y="1575"/>
                </a:lnTo>
                <a:cubicBezTo>
                  <a:pt x="19850" y="1143"/>
                  <a:pt x="19673" y="750"/>
                  <a:pt x="19388" y="465"/>
                </a:cubicBezTo>
                <a:cubicBezTo>
                  <a:pt x="19104" y="180"/>
                  <a:pt x="18711" y="4"/>
                  <a:pt x="18278" y="4"/>
                </a:cubicBezTo>
                <a:cubicBezTo>
                  <a:pt x="14421" y="4"/>
                  <a:pt x="10569" y="0"/>
                  <a:pt x="6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797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odern Communications Consulting by Slidesgo">
  <a:themeElements>
    <a:clrScheme name="Simple Light">
      <a:dk1>
        <a:srgbClr val="FFFFFF"/>
      </a:dk1>
      <a:lt1>
        <a:srgbClr val="071339"/>
      </a:lt1>
      <a:dk2>
        <a:srgbClr val="39FEBF"/>
      </a:dk2>
      <a:lt2>
        <a:srgbClr val="FE5239"/>
      </a:lt2>
      <a:accent1>
        <a:srgbClr val="9CFFDF"/>
      </a:accent1>
      <a:accent2>
        <a:srgbClr val="39FEBF"/>
      </a:accent2>
      <a:accent3>
        <a:srgbClr val="FE5239"/>
      </a:accent3>
      <a:accent4>
        <a:srgbClr val="9CFFDF"/>
      </a:accent4>
      <a:accent5>
        <a:srgbClr val="39FEBF"/>
      </a:accent5>
      <a:accent6>
        <a:srgbClr val="FE5239"/>
      </a:accent6>
      <a:hlink>
        <a:srgbClr val="39FEB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2590</Words>
  <Application>Microsoft Office PowerPoint</Application>
  <PresentationFormat>On-screen Show (16:9)</PresentationFormat>
  <Paragraphs>250</Paragraphs>
  <Slides>36</Slides>
  <Notes>36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Barlaw</vt:lpstr>
      <vt:lpstr>Barlow</vt:lpstr>
      <vt:lpstr>Barlow Condensed SemiBold</vt:lpstr>
      <vt:lpstr>Fira Sans Extra Condensed Medium</vt:lpstr>
      <vt:lpstr>Montserrat</vt:lpstr>
      <vt:lpstr>Montserrat ExtraBold</vt:lpstr>
      <vt:lpstr>Verdana</vt:lpstr>
      <vt:lpstr>Modern Communications Consulting by Slidesgo</vt:lpstr>
      <vt:lpstr>NIOS II Development with the Altera DE2-115 FPGA and the CPUlator Simulator</vt:lpstr>
      <vt:lpstr>FPGA</vt:lpstr>
      <vt:lpstr>What is an FPGA?</vt:lpstr>
      <vt:lpstr>What is the advantage of an FPGA?</vt:lpstr>
      <vt:lpstr>What is a Softcore Processor?</vt:lpstr>
      <vt:lpstr>Examples of Soft CPUs</vt:lpstr>
      <vt:lpstr>Nios II Processor</vt:lpstr>
      <vt:lpstr>Nios II Processor</vt:lpstr>
      <vt:lpstr>Nios II Processor Features</vt:lpstr>
      <vt:lpstr>Long Life Cycle </vt:lpstr>
      <vt:lpstr>Hardware Acceleration</vt:lpstr>
      <vt:lpstr>Nios II Processor Family</vt:lpstr>
      <vt:lpstr>Nios II Family Specifications</vt:lpstr>
      <vt:lpstr>Nios II Processors Performance Comparison</vt:lpstr>
      <vt:lpstr>Nios II Industry Benefits and Applications</vt:lpstr>
      <vt:lpstr>Nios II Development Processes</vt:lpstr>
      <vt:lpstr>Nios II System Development Design Flow</vt:lpstr>
      <vt:lpstr>Altera DE2-115</vt:lpstr>
      <vt:lpstr>Altera DE2-115</vt:lpstr>
      <vt:lpstr>Altera DE2-115 Board Architecture</vt:lpstr>
      <vt:lpstr>Altera DE2-115 Block Diagram</vt:lpstr>
      <vt:lpstr>Cpulator</vt:lpstr>
      <vt:lpstr>What is a CPU Simulator?</vt:lpstr>
      <vt:lpstr>Example of a Simulator: CPUlator</vt:lpstr>
      <vt:lpstr>CPUlator’s Design</vt:lpstr>
      <vt:lpstr>Compilation with the Built-in Assembler</vt:lpstr>
      <vt:lpstr>Compilation using Altera Monitor Program</vt:lpstr>
      <vt:lpstr>Simulation 1: Included Sample VGA test</vt:lpstr>
      <vt:lpstr>Simulation 1: Included Sample VGA test</vt:lpstr>
      <vt:lpstr>Simulation 2: Zero Rotation</vt:lpstr>
      <vt:lpstr>Simulation 2: Zero Rotation</vt:lpstr>
      <vt:lpstr>Simulation 3: Green LED Train</vt:lpstr>
      <vt:lpstr>Simulation 3: Green LED Train</vt:lpstr>
      <vt:lpstr>Simulation 4 : Alternating Red LEDs</vt:lpstr>
      <vt:lpstr>Simulation 4 : Alternating Red LEDs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CPU Simulation: CPUlator</dc:title>
  <cp:lastModifiedBy>Elyes Khechine</cp:lastModifiedBy>
  <cp:revision>53</cp:revision>
  <dcterms:modified xsi:type="dcterms:W3CDTF">2023-12-16T00:12:54Z</dcterms:modified>
</cp:coreProperties>
</file>